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9"/>
  </p:notesMasterIdLst>
  <p:handoutMasterIdLst>
    <p:handoutMasterId r:id="rId20"/>
  </p:handoutMasterIdLst>
  <p:sldIdLst>
    <p:sldId id="368" r:id="rId5"/>
    <p:sldId id="344" r:id="rId6"/>
    <p:sldId id="600" r:id="rId7"/>
    <p:sldId id="603" r:id="rId8"/>
    <p:sldId id="593" r:id="rId9"/>
    <p:sldId id="300" r:id="rId10"/>
    <p:sldId id="537" r:id="rId11"/>
    <p:sldId id="533" r:id="rId12"/>
    <p:sldId id="577" r:id="rId13"/>
    <p:sldId id="602" r:id="rId14"/>
    <p:sldId id="568" r:id="rId15"/>
    <p:sldId id="604" r:id="rId16"/>
    <p:sldId id="606" r:id="rId17"/>
    <p:sldId id="605" r:id="rId18"/>
  </p:sldIdLst>
  <p:sldSz cx="12190413" cy="6859588"/>
  <p:notesSz cx="6858000" cy="9144000"/>
  <p:custDataLst>
    <p:tags r:id="rId21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l Daussa" initials="RD" lastIdx="1" clrIdx="0">
    <p:extLst>
      <p:ext uri="{19B8F6BF-5375-455C-9EA6-DF929625EA0E}">
        <p15:presenceInfo xmlns:p15="http://schemas.microsoft.com/office/powerpoint/2012/main" userId="S::rd@ramboll.dk::68fc55bb-501f-4771-8d7f-eb9b43110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80922-DD98-41AD-9150-73DF4E0CE139}" v="391" dt="2020-11-03T14:23:3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48831" autoAdjust="0"/>
  </p:normalViewPr>
  <p:slideViewPr>
    <p:cSldViewPr snapToGrid="0">
      <p:cViewPr varScale="1">
        <p:scale>
          <a:sx n="33" d="100"/>
          <a:sy n="33" d="100"/>
        </p:scale>
        <p:origin x="178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data1.xml><?xml version="1.0" encoding="utf-8"?>
<dgm:dataModel xmlns:dgm="http://schemas.openxmlformats.org/drawingml/2006/diagram" xmlns:a="http://schemas.openxmlformats.org/drawingml/2006/main">
  <dgm:ptLst>
    <dgm:pt modelId="{5BB4E94F-6F9B-4855-8C6E-7812D3A5E0F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27128F0-8644-4C60-B9B6-7F2A1976E1C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WHAT IS THE CIRCULAR ECONOMY? </a:t>
          </a:r>
        </a:p>
      </dgm:t>
    </dgm:pt>
    <dgm:pt modelId="{76E36145-3D73-4F72-842F-F5E7B6150DEE}" type="parTrans" cxnId="{7634E6A9-680C-4130-B9E5-A3B28A8AB11F}">
      <dgm:prSet/>
      <dgm:spPr/>
      <dgm:t>
        <a:bodyPr/>
        <a:lstStyle/>
        <a:p>
          <a:endParaRPr lang="en-US" sz="4400"/>
        </a:p>
      </dgm:t>
    </dgm:pt>
    <dgm:pt modelId="{E28D0B33-2557-4793-851D-8E4B0AADD008}" type="sibTrans" cxnId="{7634E6A9-680C-4130-B9E5-A3B28A8AB11F}">
      <dgm:prSet/>
      <dgm:spPr/>
      <dgm:t>
        <a:bodyPr/>
        <a:lstStyle/>
        <a:p>
          <a:endParaRPr lang="en-US" sz="3200"/>
        </a:p>
      </dgm:t>
    </dgm:pt>
    <dgm:pt modelId="{611D4AE3-A47D-455E-A17F-FB290BCA102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TECHNICAL and biological LOOPS</a:t>
          </a:r>
        </a:p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BIOGAS AND BYCICLES</a:t>
          </a:r>
          <a:endParaRPr lang="en-US" sz="1800" b="1" kern="1200" cap="all" spc="0" baseline="0" dirty="0">
            <a:solidFill>
              <a:schemeClr val="tx2"/>
            </a:solidFill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DFA747B6-5DDA-4D52-A8E2-D730929CD71D}" type="parTrans" cxnId="{E43910AE-07B6-48EE-AD2A-EA1E56855ED0}">
      <dgm:prSet/>
      <dgm:spPr/>
      <dgm:t>
        <a:bodyPr/>
        <a:lstStyle/>
        <a:p>
          <a:endParaRPr lang="en-US" sz="4400"/>
        </a:p>
      </dgm:t>
    </dgm:pt>
    <dgm:pt modelId="{52A79B96-2E3D-4816-ADC7-9E12E13DC39D}" type="sibTrans" cxnId="{E43910AE-07B6-48EE-AD2A-EA1E56855ED0}">
      <dgm:prSet/>
      <dgm:spPr/>
      <dgm:t>
        <a:bodyPr/>
        <a:lstStyle/>
        <a:p>
          <a:endParaRPr lang="en-US" sz="3200"/>
        </a:p>
      </dgm:t>
    </dgm:pt>
    <dgm:pt modelId="{EDE6351B-4A00-4ED0-AD3F-9AFEBA4DB2A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KEY DRIVERS and ENABLERS</a:t>
          </a:r>
          <a:endParaRPr lang="en-US" sz="1800" b="1" kern="1200" cap="all" spc="0" baseline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1995C1DB-293D-475B-8092-1ACD48DFA8E4}" type="parTrans" cxnId="{33545CD9-19CB-4791-B801-BBF01FA4319F}">
      <dgm:prSet/>
      <dgm:spPr/>
      <dgm:t>
        <a:bodyPr/>
        <a:lstStyle/>
        <a:p>
          <a:endParaRPr lang="en-US" sz="4400"/>
        </a:p>
      </dgm:t>
    </dgm:pt>
    <dgm:pt modelId="{8399325E-8B55-45FE-9E1E-3A37D09E2014}" type="sibTrans" cxnId="{33545CD9-19CB-4791-B801-BBF01FA4319F}">
      <dgm:prSet/>
      <dgm:spPr/>
      <dgm:t>
        <a:bodyPr/>
        <a:lstStyle/>
        <a:p>
          <a:endParaRPr lang="en-US" sz="3200"/>
        </a:p>
      </dgm:t>
    </dgm:pt>
    <dgm:pt modelId="{D2B03E23-5485-4886-AFA1-4A4F742E77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kern="1200" cap="all" spc="0" baseline="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WIN-WIN solution for all actors</a:t>
          </a:r>
        </a:p>
      </dgm:t>
    </dgm:pt>
    <dgm:pt modelId="{99FF361D-D81B-4C11-8A5A-7797A3EE1B26}" type="parTrans" cxnId="{4E5B1FBF-538C-440E-B92E-99D69DA87D8A}">
      <dgm:prSet/>
      <dgm:spPr/>
      <dgm:t>
        <a:bodyPr/>
        <a:lstStyle/>
        <a:p>
          <a:endParaRPr lang="en-US" sz="4400"/>
        </a:p>
      </dgm:t>
    </dgm:pt>
    <dgm:pt modelId="{10A7ACCA-3074-42D2-B901-FE622F1CCE0C}" type="sibTrans" cxnId="{4E5B1FBF-538C-440E-B92E-99D69DA87D8A}">
      <dgm:prSet/>
      <dgm:spPr/>
      <dgm:t>
        <a:bodyPr/>
        <a:lstStyle/>
        <a:p>
          <a:endParaRPr lang="en-US" sz="3200"/>
        </a:p>
      </dgm:t>
    </dgm:pt>
    <dgm:pt modelId="{A51B47B3-A7CA-4D0F-A4DA-93205F4F48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BLOCKCHAIN TECHNOLOGY</a:t>
          </a:r>
        </a:p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WASTE MANAGEMENT</a:t>
          </a:r>
          <a:endParaRPr lang="en-US" sz="1800" b="1" kern="1200" cap="all" spc="0" baseline="0" dirty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C17E6C29-F785-4E68-97EE-C9C1346B4E2B}" type="parTrans" cxnId="{4DD56557-6A8A-46BC-BD66-0A4271354A04}">
      <dgm:prSet/>
      <dgm:spPr/>
      <dgm:t>
        <a:bodyPr/>
        <a:lstStyle/>
        <a:p>
          <a:endParaRPr lang="en-US" sz="4400"/>
        </a:p>
      </dgm:t>
    </dgm:pt>
    <dgm:pt modelId="{5B2DA4FF-D49C-48BC-9B0F-64D81FC029E0}" type="sibTrans" cxnId="{4DD56557-6A8A-46BC-BD66-0A4271354A04}">
      <dgm:prSet/>
      <dgm:spPr/>
      <dgm:t>
        <a:bodyPr/>
        <a:lstStyle/>
        <a:p>
          <a:endParaRPr lang="en-US" sz="3200"/>
        </a:p>
      </dgm:t>
    </dgm:pt>
    <dgm:pt modelId="{B32F2EC0-0E28-424D-8D70-D385906F2792}" type="pres">
      <dgm:prSet presAssocID="{5BB4E94F-6F9B-4855-8C6E-7812D3A5E0F5}" presName="root" presStyleCnt="0">
        <dgm:presLayoutVars>
          <dgm:dir/>
          <dgm:resizeHandles val="exact"/>
        </dgm:presLayoutVars>
      </dgm:prSet>
      <dgm:spPr/>
    </dgm:pt>
    <dgm:pt modelId="{52E27A5C-5406-496C-B997-4A3D57038484}" type="pres">
      <dgm:prSet presAssocID="{527128F0-8644-4C60-B9B6-7F2A1976E1CC}" presName="compNode" presStyleCnt="0"/>
      <dgm:spPr/>
    </dgm:pt>
    <dgm:pt modelId="{79312A95-52F2-45F1-AC88-906E36A526B2}" type="pres">
      <dgm:prSet presAssocID="{527128F0-8644-4C60-B9B6-7F2A1976E1CC}" presName="iconBgRect" presStyleLbl="bgShp" presStyleIdx="0" presStyleCnt="5"/>
      <dgm:spPr/>
    </dgm:pt>
    <dgm:pt modelId="{386E0DF9-62E7-4040-B3D9-82885A54A6E2}" type="pres">
      <dgm:prSet presAssocID="{527128F0-8644-4C60-B9B6-7F2A1976E1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137E440A-64F5-4C14-ACFD-9FD34D456C8E}" type="pres">
      <dgm:prSet presAssocID="{527128F0-8644-4C60-B9B6-7F2A1976E1CC}" presName="spaceRect" presStyleCnt="0"/>
      <dgm:spPr/>
    </dgm:pt>
    <dgm:pt modelId="{3DE3D262-4D2E-4871-9BBF-2C3C3C3A1C4D}" type="pres">
      <dgm:prSet presAssocID="{527128F0-8644-4C60-B9B6-7F2A1976E1CC}" presName="textRect" presStyleLbl="revTx" presStyleIdx="0" presStyleCnt="5">
        <dgm:presLayoutVars>
          <dgm:chMax val="1"/>
          <dgm:chPref val="1"/>
        </dgm:presLayoutVars>
      </dgm:prSet>
      <dgm:spPr/>
    </dgm:pt>
    <dgm:pt modelId="{007946AD-EE1B-42A5-AA0F-2C6E93886003}" type="pres">
      <dgm:prSet presAssocID="{E28D0B33-2557-4793-851D-8E4B0AADD008}" presName="sibTrans" presStyleCnt="0"/>
      <dgm:spPr/>
    </dgm:pt>
    <dgm:pt modelId="{197EA4D1-70E1-425C-B35A-06DC53F4F1AF}" type="pres">
      <dgm:prSet presAssocID="{611D4AE3-A47D-455E-A17F-FB290BCA102B}" presName="compNode" presStyleCnt="0"/>
      <dgm:spPr/>
    </dgm:pt>
    <dgm:pt modelId="{7B45E4AD-E68A-4D6B-9364-A4FCDA31B47C}" type="pres">
      <dgm:prSet presAssocID="{611D4AE3-A47D-455E-A17F-FB290BCA102B}" presName="iconBgRect" presStyleLbl="bgShp" presStyleIdx="1" presStyleCnt="5"/>
      <dgm:spPr/>
    </dgm:pt>
    <dgm:pt modelId="{7389E05C-D5C8-4E06-9EF8-088F50755B43}" type="pres">
      <dgm:prSet presAssocID="{611D4AE3-A47D-455E-A17F-FB290BCA102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C00EEC8-A4B9-489F-A2AE-E4DBD83CDFE3}" type="pres">
      <dgm:prSet presAssocID="{611D4AE3-A47D-455E-A17F-FB290BCA102B}" presName="spaceRect" presStyleCnt="0"/>
      <dgm:spPr/>
    </dgm:pt>
    <dgm:pt modelId="{2C6A58FC-4EC0-4F02-9C6D-D4E98553E6FB}" type="pres">
      <dgm:prSet presAssocID="{611D4AE3-A47D-455E-A17F-FB290BCA102B}" presName="textRect" presStyleLbl="revTx" presStyleIdx="1" presStyleCnt="5">
        <dgm:presLayoutVars>
          <dgm:chMax val="1"/>
          <dgm:chPref val="1"/>
        </dgm:presLayoutVars>
      </dgm:prSet>
      <dgm:spPr/>
    </dgm:pt>
    <dgm:pt modelId="{C61DB5DD-9EFE-4DFB-A4F2-4A3B898A7EA1}" type="pres">
      <dgm:prSet presAssocID="{52A79B96-2E3D-4816-ADC7-9E12E13DC39D}" presName="sibTrans" presStyleCnt="0"/>
      <dgm:spPr/>
    </dgm:pt>
    <dgm:pt modelId="{34D2EA8E-235F-4DDA-AE04-32D0C1A352C5}" type="pres">
      <dgm:prSet presAssocID="{EDE6351B-4A00-4ED0-AD3F-9AFEBA4DB2A4}" presName="compNode" presStyleCnt="0"/>
      <dgm:spPr/>
    </dgm:pt>
    <dgm:pt modelId="{8257DB20-D6A8-41E7-8FBA-6C3C98D6C0E6}" type="pres">
      <dgm:prSet presAssocID="{EDE6351B-4A00-4ED0-AD3F-9AFEBA4DB2A4}" presName="iconBgRect" presStyleLbl="bgShp" presStyleIdx="2" presStyleCnt="5"/>
      <dgm:spPr/>
    </dgm:pt>
    <dgm:pt modelId="{905477B0-9EBF-4BCD-8D12-9D1AE4E95AB2}" type="pres">
      <dgm:prSet presAssocID="{EDE6351B-4A00-4ED0-AD3F-9AFEBA4DB2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FAC304B-8AE1-49BD-AD0F-2E669A740BAB}" type="pres">
      <dgm:prSet presAssocID="{EDE6351B-4A00-4ED0-AD3F-9AFEBA4DB2A4}" presName="spaceRect" presStyleCnt="0"/>
      <dgm:spPr/>
    </dgm:pt>
    <dgm:pt modelId="{EF13C6F8-9661-452D-BA4C-73F149E07717}" type="pres">
      <dgm:prSet presAssocID="{EDE6351B-4A00-4ED0-AD3F-9AFEBA4DB2A4}" presName="textRect" presStyleLbl="revTx" presStyleIdx="2" presStyleCnt="5">
        <dgm:presLayoutVars>
          <dgm:chMax val="1"/>
          <dgm:chPref val="1"/>
        </dgm:presLayoutVars>
      </dgm:prSet>
      <dgm:spPr/>
    </dgm:pt>
    <dgm:pt modelId="{794E1316-9B23-41B5-9AE3-DB76E5C48F0E}" type="pres">
      <dgm:prSet presAssocID="{8399325E-8B55-45FE-9E1E-3A37D09E2014}" presName="sibTrans" presStyleCnt="0"/>
      <dgm:spPr/>
    </dgm:pt>
    <dgm:pt modelId="{7C0E3562-BDBB-4A4E-81DD-A558872FD9C2}" type="pres">
      <dgm:prSet presAssocID="{D2B03E23-5485-4886-AFA1-4A4F742E7782}" presName="compNode" presStyleCnt="0"/>
      <dgm:spPr/>
    </dgm:pt>
    <dgm:pt modelId="{B0CF9AB4-C89D-4078-9927-A2EA1364B988}" type="pres">
      <dgm:prSet presAssocID="{D2B03E23-5485-4886-AFA1-4A4F742E7782}" presName="iconBgRect" presStyleLbl="bgShp" presStyleIdx="3" presStyleCnt="5" custLinFactX="100000" custLinFactNeighborX="105360"/>
      <dgm:spPr/>
    </dgm:pt>
    <dgm:pt modelId="{EFC9E5D7-FB28-4BDC-8607-1CB8308D4674}" type="pres">
      <dgm:prSet presAssocID="{D2B03E23-5485-4886-AFA1-4A4F742E7782}" presName="iconRect" presStyleLbl="node1" presStyleIdx="3" presStyleCnt="5" custLinFactX="165251" custLinFactNeighborX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0EA00DC-9F88-4CA9-B900-89FBB91E0D88}" type="pres">
      <dgm:prSet presAssocID="{D2B03E23-5485-4886-AFA1-4A4F742E7782}" presName="spaceRect" presStyleCnt="0"/>
      <dgm:spPr/>
    </dgm:pt>
    <dgm:pt modelId="{2E7B054D-2399-42AA-A2D9-213D8BE20CEA}" type="pres">
      <dgm:prSet presAssocID="{D2B03E23-5485-4886-AFA1-4A4F742E7782}" presName="textRect" presStyleLbl="revTx" presStyleIdx="3" presStyleCnt="5">
        <dgm:presLayoutVars>
          <dgm:chMax val="1"/>
          <dgm:chPref val="1"/>
        </dgm:presLayoutVars>
      </dgm:prSet>
      <dgm:spPr/>
    </dgm:pt>
    <dgm:pt modelId="{18BC35BE-0206-47C6-BBAE-F503FD092FED}" type="pres">
      <dgm:prSet presAssocID="{10A7ACCA-3074-42D2-B901-FE622F1CCE0C}" presName="sibTrans" presStyleCnt="0"/>
      <dgm:spPr/>
    </dgm:pt>
    <dgm:pt modelId="{91322D4F-CFCB-4FFF-B44E-0DFC700F66F4}" type="pres">
      <dgm:prSet presAssocID="{A51B47B3-A7CA-4D0F-A4DA-93205F4F486D}" presName="compNode" presStyleCnt="0"/>
      <dgm:spPr/>
    </dgm:pt>
    <dgm:pt modelId="{4E4EAD64-A20E-4103-A620-812A0B0C4579}" type="pres">
      <dgm:prSet presAssocID="{A51B47B3-A7CA-4D0F-A4DA-93205F4F486D}" presName="iconBgRect" presStyleLbl="bgShp" presStyleIdx="4" presStyleCnt="5" custLinFactX="-93946" custLinFactNeighborX="-100000"/>
      <dgm:spPr/>
    </dgm:pt>
    <dgm:pt modelId="{8000BE7B-2443-4724-B708-5ABB357F4440}" type="pres">
      <dgm:prSet presAssocID="{A51B47B3-A7CA-4D0F-A4DA-93205F4F486D}" presName="iconRect" presStyleLbl="node1" presStyleIdx="4" presStyleCnt="5" custLinFactX="-137999" custLinFactNeighborX="-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ED70FA61-5459-43F8-AB8C-9B4280C43EC8}" type="pres">
      <dgm:prSet presAssocID="{A51B47B3-A7CA-4D0F-A4DA-93205F4F486D}" presName="spaceRect" presStyleCnt="0"/>
      <dgm:spPr/>
    </dgm:pt>
    <dgm:pt modelId="{848AF0B5-B42B-44DC-B952-06E01B855E49}" type="pres">
      <dgm:prSet presAssocID="{A51B47B3-A7CA-4D0F-A4DA-93205F4F486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D88907-6D5E-4278-A18F-A139EFC89319}" type="presOf" srcId="{D2B03E23-5485-4886-AFA1-4A4F742E7782}" destId="{2E7B054D-2399-42AA-A2D9-213D8BE20CEA}" srcOrd="0" destOrd="0" presId="urn:microsoft.com/office/officeart/2018/5/layout/IconCircleLabelList"/>
    <dgm:cxn modelId="{54613531-1705-47C7-8E25-9E74B96AA0F5}" type="presOf" srcId="{611D4AE3-A47D-455E-A17F-FB290BCA102B}" destId="{2C6A58FC-4EC0-4F02-9C6D-D4E98553E6FB}" srcOrd="0" destOrd="0" presId="urn:microsoft.com/office/officeart/2018/5/layout/IconCircleLabelList"/>
    <dgm:cxn modelId="{4DD56557-6A8A-46BC-BD66-0A4271354A04}" srcId="{5BB4E94F-6F9B-4855-8C6E-7812D3A5E0F5}" destId="{A51B47B3-A7CA-4D0F-A4DA-93205F4F486D}" srcOrd="4" destOrd="0" parTransId="{C17E6C29-F785-4E68-97EE-C9C1346B4E2B}" sibTransId="{5B2DA4FF-D49C-48BC-9B0F-64D81FC029E0}"/>
    <dgm:cxn modelId="{2570489C-4FA1-48D7-922E-703E234872C8}" type="presOf" srcId="{EDE6351B-4A00-4ED0-AD3F-9AFEBA4DB2A4}" destId="{EF13C6F8-9661-452D-BA4C-73F149E07717}" srcOrd="0" destOrd="0" presId="urn:microsoft.com/office/officeart/2018/5/layout/IconCircleLabelList"/>
    <dgm:cxn modelId="{7634E6A9-680C-4130-B9E5-A3B28A8AB11F}" srcId="{5BB4E94F-6F9B-4855-8C6E-7812D3A5E0F5}" destId="{527128F0-8644-4C60-B9B6-7F2A1976E1CC}" srcOrd="0" destOrd="0" parTransId="{76E36145-3D73-4F72-842F-F5E7B6150DEE}" sibTransId="{E28D0B33-2557-4793-851D-8E4B0AADD008}"/>
    <dgm:cxn modelId="{E43910AE-07B6-48EE-AD2A-EA1E56855ED0}" srcId="{5BB4E94F-6F9B-4855-8C6E-7812D3A5E0F5}" destId="{611D4AE3-A47D-455E-A17F-FB290BCA102B}" srcOrd="1" destOrd="0" parTransId="{DFA747B6-5DDA-4D52-A8E2-D730929CD71D}" sibTransId="{52A79B96-2E3D-4816-ADC7-9E12E13DC39D}"/>
    <dgm:cxn modelId="{4E5B1FBF-538C-440E-B92E-99D69DA87D8A}" srcId="{5BB4E94F-6F9B-4855-8C6E-7812D3A5E0F5}" destId="{D2B03E23-5485-4886-AFA1-4A4F742E7782}" srcOrd="3" destOrd="0" parTransId="{99FF361D-D81B-4C11-8A5A-7797A3EE1B26}" sibTransId="{10A7ACCA-3074-42D2-B901-FE622F1CCE0C}"/>
    <dgm:cxn modelId="{07BB4DC8-52A8-460F-8E3C-8B8446DC244C}" type="presOf" srcId="{527128F0-8644-4C60-B9B6-7F2A1976E1CC}" destId="{3DE3D262-4D2E-4871-9BBF-2C3C3C3A1C4D}" srcOrd="0" destOrd="0" presId="urn:microsoft.com/office/officeart/2018/5/layout/IconCircleLabelList"/>
    <dgm:cxn modelId="{A8B7FCD7-6297-49E6-BD49-EAD0D3C74FB1}" type="presOf" srcId="{5BB4E94F-6F9B-4855-8C6E-7812D3A5E0F5}" destId="{B32F2EC0-0E28-424D-8D70-D385906F2792}" srcOrd="0" destOrd="0" presId="urn:microsoft.com/office/officeart/2018/5/layout/IconCircleLabelList"/>
    <dgm:cxn modelId="{33545CD9-19CB-4791-B801-BBF01FA4319F}" srcId="{5BB4E94F-6F9B-4855-8C6E-7812D3A5E0F5}" destId="{EDE6351B-4A00-4ED0-AD3F-9AFEBA4DB2A4}" srcOrd="2" destOrd="0" parTransId="{1995C1DB-293D-475B-8092-1ACD48DFA8E4}" sibTransId="{8399325E-8B55-45FE-9E1E-3A37D09E2014}"/>
    <dgm:cxn modelId="{4F7C16DE-1EB4-4987-8724-0E12CF4A2CB9}" type="presOf" srcId="{A51B47B3-A7CA-4D0F-A4DA-93205F4F486D}" destId="{848AF0B5-B42B-44DC-B952-06E01B855E49}" srcOrd="0" destOrd="0" presId="urn:microsoft.com/office/officeart/2018/5/layout/IconCircleLabelList"/>
    <dgm:cxn modelId="{A5475957-3B2B-477E-817A-CB3C8C7AB5D0}" type="presParOf" srcId="{B32F2EC0-0E28-424D-8D70-D385906F2792}" destId="{52E27A5C-5406-496C-B997-4A3D57038484}" srcOrd="0" destOrd="0" presId="urn:microsoft.com/office/officeart/2018/5/layout/IconCircleLabelList"/>
    <dgm:cxn modelId="{F77D38B0-1846-4A6B-B075-2AE3543EA57F}" type="presParOf" srcId="{52E27A5C-5406-496C-B997-4A3D57038484}" destId="{79312A95-52F2-45F1-AC88-906E36A526B2}" srcOrd="0" destOrd="0" presId="urn:microsoft.com/office/officeart/2018/5/layout/IconCircleLabelList"/>
    <dgm:cxn modelId="{44121082-5D24-4A00-9754-B40BEBDFC8AE}" type="presParOf" srcId="{52E27A5C-5406-496C-B997-4A3D57038484}" destId="{386E0DF9-62E7-4040-B3D9-82885A54A6E2}" srcOrd="1" destOrd="0" presId="urn:microsoft.com/office/officeart/2018/5/layout/IconCircleLabelList"/>
    <dgm:cxn modelId="{81C992B9-9AF6-4631-8BBE-7293C192106D}" type="presParOf" srcId="{52E27A5C-5406-496C-B997-4A3D57038484}" destId="{137E440A-64F5-4C14-ACFD-9FD34D456C8E}" srcOrd="2" destOrd="0" presId="urn:microsoft.com/office/officeart/2018/5/layout/IconCircleLabelList"/>
    <dgm:cxn modelId="{02FD7BB4-D59A-4F84-B8D3-56B3EFF1A004}" type="presParOf" srcId="{52E27A5C-5406-496C-B997-4A3D57038484}" destId="{3DE3D262-4D2E-4871-9BBF-2C3C3C3A1C4D}" srcOrd="3" destOrd="0" presId="urn:microsoft.com/office/officeart/2018/5/layout/IconCircleLabelList"/>
    <dgm:cxn modelId="{BF76326F-C78A-45F2-9E82-B8B4FADB22B1}" type="presParOf" srcId="{B32F2EC0-0E28-424D-8D70-D385906F2792}" destId="{007946AD-EE1B-42A5-AA0F-2C6E93886003}" srcOrd="1" destOrd="0" presId="urn:microsoft.com/office/officeart/2018/5/layout/IconCircleLabelList"/>
    <dgm:cxn modelId="{24B3CFA2-E64C-480B-A8B2-6197E920BB40}" type="presParOf" srcId="{B32F2EC0-0E28-424D-8D70-D385906F2792}" destId="{197EA4D1-70E1-425C-B35A-06DC53F4F1AF}" srcOrd="2" destOrd="0" presId="urn:microsoft.com/office/officeart/2018/5/layout/IconCircleLabelList"/>
    <dgm:cxn modelId="{BC7BCD8C-0309-41B9-AB5F-E1874F93B808}" type="presParOf" srcId="{197EA4D1-70E1-425C-B35A-06DC53F4F1AF}" destId="{7B45E4AD-E68A-4D6B-9364-A4FCDA31B47C}" srcOrd="0" destOrd="0" presId="urn:microsoft.com/office/officeart/2018/5/layout/IconCircleLabelList"/>
    <dgm:cxn modelId="{8206785F-1658-4C4C-B143-3E2E63EA09BD}" type="presParOf" srcId="{197EA4D1-70E1-425C-B35A-06DC53F4F1AF}" destId="{7389E05C-D5C8-4E06-9EF8-088F50755B43}" srcOrd="1" destOrd="0" presId="urn:microsoft.com/office/officeart/2018/5/layout/IconCircleLabelList"/>
    <dgm:cxn modelId="{7EDA787C-2755-40BD-AA8F-5E91BE58ADD6}" type="presParOf" srcId="{197EA4D1-70E1-425C-B35A-06DC53F4F1AF}" destId="{3C00EEC8-A4B9-489F-A2AE-E4DBD83CDFE3}" srcOrd="2" destOrd="0" presId="urn:microsoft.com/office/officeart/2018/5/layout/IconCircleLabelList"/>
    <dgm:cxn modelId="{66235772-576B-49F1-AC96-CCA25D6549EE}" type="presParOf" srcId="{197EA4D1-70E1-425C-B35A-06DC53F4F1AF}" destId="{2C6A58FC-4EC0-4F02-9C6D-D4E98553E6FB}" srcOrd="3" destOrd="0" presId="urn:microsoft.com/office/officeart/2018/5/layout/IconCircleLabelList"/>
    <dgm:cxn modelId="{C96EF508-5A21-4A15-BD14-1C80C6C65357}" type="presParOf" srcId="{B32F2EC0-0E28-424D-8D70-D385906F2792}" destId="{C61DB5DD-9EFE-4DFB-A4F2-4A3B898A7EA1}" srcOrd="3" destOrd="0" presId="urn:microsoft.com/office/officeart/2018/5/layout/IconCircleLabelList"/>
    <dgm:cxn modelId="{8AE60F1B-6508-4B04-B722-552C22A222EC}" type="presParOf" srcId="{B32F2EC0-0E28-424D-8D70-D385906F2792}" destId="{34D2EA8E-235F-4DDA-AE04-32D0C1A352C5}" srcOrd="4" destOrd="0" presId="urn:microsoft.com/office/officeart/2018/5/layout/IconCircleLabelList"/>
    <dgm:cxn modelId="{FE0F408B-470E-408E-98FD-49429EA97714}" type="presParOf" srcId="{34D2EA8E-235F-4DDA-AE04-32D0C1A352C5}" destId="{8257DB20-D6A8-41E7-8FBA-6C3C98D6C0E6}" srcOrd="0" destOrd="0" presId="urn:microsoft.com/office/officeart/2018/5/layout/IconCircleLabelList"/>
    <dgm:cxn modelId="{515F4DBA-A396-4710-B822-F33C7D3C82AA}" type="presParOf" srcId="{34D2EA8E-235F-4DDA-AE04-32D0C1A352C5}" destId="{905477B0-9EBF-4BCD-8D12-9D1AE4E95AB2}" srcOrd="1" destOrd="0" presId="urn:microsoft.com/office/officeart/2018/5/layout/IconCircleLabelList"/>
    <dgm:cxn modelId="{E6F5A9C2-456E-4A0A-889B-D15DA19839D4}" type="presParOf" srcId="{34D2EA8E-235F-4DDA-AE04-32D0C1A352C5}" destId="{1FAC304B-8AE1-49BD-AD0F-2E669A740BAB}" srcOrd="2" destOrd="0" presId="urn:microsoft.com/office/officeart/2018/5/layout/IconCircleLabelList"/>
    <dgm:cxn modelId="{2D6CCB93-81E6-4C35-874D-3748E3A6A61E}" type="presParOf" srcId="{34D2EA8E-235F-4DDA-AE04-32D0C1A352C5}" destId="{EF13C6F8-9661-452D-BA4C-73F149E07717}" srcOrd="3" destOrd="0" presId="urn:microsoft.com/office/officeart/2018/5/layout/IconCircleLabelList"/>
    <dgm:cxn modelId="{FE52B347-F15C-42F5-BB1A-71F20EA624B1}" type="presParOf" srcId="{B32F2EC0-0E28-424D-8D70-D385906F2792}" destId="{794E1316-9B23-41B5-9AE3-DB76E5C48F0E}" srcOrd="5" destOrd="0" presId="urn:microsoft.com/office/officeart/2018/5/layout/IconCircleLabelList"/>
    <dgm:cxn modelId="{89A257FD-F8BE-48CF-B05F-66029CDAF212}" type="presParOf" srcId="{B32F2EC0-0E28-424D-8D70-D385906F2792}" destId="{7C0E3562-BDBB-4A4E-81DD-A558872FD9C2}" srcOrd="6" destOrd="0" presId="urn:microsoft.com/office/officeart/2018/5/layout/IconCircleLabelList"/>
    <dgm:cxn modelId="{203606CC-EE4D-4D2E-804D-3997BC1E5A85}" type="presParOf" srcId="{7C0E3562-BDBB-4A4E-81DD-A558872FD9C2}" destId="{B0CF9AB4-C89D-4078-9927-A2EA1364B988}" srcOrd="0" destOrd="0" presId="urn:microsoft.com/office/officeart/2018/5/layout/IconCircleLabelList"/>
    <dgm:cxn modelId="{40285A4B-DB0D-4D11-BB1A-DC90D3462628}" type="presParOf" srcId="{7C0E3562-BDBB-4A4E-81DD-A558872FD9C2}" destId="{EFC9E5D7-FB28-4BDC-8607-1CB8308D4674}" srcOrd="1" destOrd="0" presId="urn:microsoft.com/office/officeart/2018/5/layout/IconCircleLabelList"/>
    <dgm:cxn modelId="{3D583554-5604-45E2-8B0C-B43411A549C2}" type="presParOf" srcId="{7C0E3562-BDBB-4A4E-81DD-A558872FD9C2}" destId="{F0EA00DC-9F88-4CA9-B900-89FBB91E0D88}" srcOrd="2" destOrd="0" presId="urn:microsoft.com/office/officeart/2018/5/layout/IconCircleLabelList"/>
    <dgm:cxn modelId="{26A33EC5-16AF-4B42-822F-28FF996C6B6B}" type="presParOf" srcId="{7C0E3562-BDBB-4A4E-81DD-A558872FD9C2}" destId="{2E7B054D-2399-42AA-A2D9-213D8BE20CEA}" srcOrd="3" destOrd="0" presId="urn:microsoft.com/office/officeart/2018/5/layout/IconCircleLabelList"/>
    <dgm:cxn modelId="{753B6A08-40D4-45D7-8394-F45458404231}" type="presParOf" srcId="{B32F2EC0-0E28-424D-8D70-D385906F2792}" destId="{18BC35BE-0206-47C6-BBAE-F503FD092FED}" srcOrd="7" destOrd="0" presId="urn:microsoft.com/office/officeart/2018/5/layout/IconCircleLabelList"/>
    <dgm:cxn modelId="{B09F93B8-9412-4EA0-89B1-2003CA7694E7}" type="presParOf" srcId="{B32F2EC0-0E28-424D-8D70-D385906F2792}" destId="{91322D4F-CFCB-4FFF-B44E-0DFC700F66F4}" srcOrd="8" destOrd="0" presId="urn:microsoft.com/office/officeart/2018/5/layout/IconCircleLabelList"/>
    <dgm:cxn modelId="{969116EE-824D-47A2-88BF-5CBD527709FE}" type="presParOf" srcId="{91322D4F-CFCB-4FFF-B44E-0DFC700F66F4}" destId="{4E4EAD64-A20E-4103-A620-812A0B0C4579}" srcOrd="0" destOrd="0" presId="urn:microsoft.com/office/officeart/2018/5/layout/IconCircleLabelList"/>
    <dgm:cxn modelId="{EE626C70-9A22-46D2-B0EA-E44CCB1914BC}" type="presParOf" srcId="{91322D4F-CFCB-4FFF-B44E-0DFC700F66F4}" destId="{8000BE7B-2443-4724-B708-5ABB357F4440}" srcOrd="1" destOrd="0" presId="urn:microsoft.com/office/officeart/2018/5/layout/IconCircleLabelList"/>
    <dgm:cxn modelId="{935BF558-3DD3-42BF-BE53-D8BFA54A9BF0}" type="presParOf" srcId="{91322D4F-CFCB-4FFF-B44E-0DFC700F66F4}" destId="{ED70FA61-5459-43F8-AB8C-9B4280C43EC8}" srcOrd="2" destOrd="0" presId="urn:microsoft.com/office/officeart/2018/5/layout/IconCircleLabelList"/>
    <dgm:cxn modelId="{6A824757-85A5-4A3E-B794-A4413DFC4ACF}" type="presParOf" srcId="{91322D4F-CFCB-4FFF-B44E-0DFC700F66F4}" destId="{848AF0B5-B42B-44DC-B952-06E01B855E4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03-11-2020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03/11/2020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jutp.or.kr/intro/digital/business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25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637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Blockchain allows real-time tracking of waste management. It helps to track the amount of waste collected, who collected it, and where it is being moved for recycling or disposal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152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GreenToken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is a supply chain solution that offers companies a new level of transparency in their complex raw material supply chain. We help consumers make ethical buying decisions and improve people’s lives.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897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 management system tracks the history of the receipt of waste-batteries collected at the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Jeju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Technopark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Electric Vehicle Battery Industrialization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which opened last June. The data collected will include information about various inspections, classifications, and releases, and will be recorded via blockchain.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954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887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66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8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GB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766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3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20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5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420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09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03/11/2020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03/11/2020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03/11/2020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03/11/2020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03/11/2020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A9F9FC5-5FD1-4FC9-92CE-E8C05FE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B2A4DE-0C4B-41A9-8890-D16771FA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8A079D-0F01-4087-8466-404AA9697848}" type="datetime1">
              <a:rPr lang="da-DK" smtClean="0"/>
              <a:t>03-11-2020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392905B-D5FE-4732-A0E5-03F2C841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BF37A4-5B33-46EF-9D01-4FD98381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03-11-2020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0.bin"/><Relationship Id="rId11" Type="http://schemas.openxmlformats.org/officeDocument/2006/relationships/image" Target="../media/image25.jpeg"/><Relationship Id="rId5" Type="http://schemas.openxmlformats.org/officeDocument/2006/relationships/image" Target="../media/image19.bin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7" Type="http://schemas.openxmlformats.org/officeDocument/2006/relationships/image" Target="../media/image4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bin"/><Relationship Id="rId5" Type="http://schemas.openxmlformats.org/officeDocument/2006/relationships/image" Target="../media/image43.bin"/><Relationship Id="rId4" Type="http://schemas.openxmlformats.org/officeDocument/2006/relationships/image" Target="../media/image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CFA390-AD46-4329-A928-C33F3C164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7261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2A5D0-CD64-4507-856B-AEBF899EA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3642D844-888D-45EC-867E-210597DA3872}"/>
              </a:ext>
            </a:extLst>
          </p:cNvPr>
          <p:cNvSpPr txBox="1">
            <a:spLocks/>
          </p:cNvSpPr>
          <p:nvPr/>
        </p:nvSpPr>
        <p:spPr bwMode="auto">
          <a:xfrm>
            <a:off x="6907214" y="4571378"/>
            <a:ext cx="4644645" cy="15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4800" b="1" kern="1200" cap="all" spc="-150" baseline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200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3F61132-FB52-423E-A129-C0FC80852016}"/>
              </a:ext>
            </a:extLst>
          </p:cNvPr>
          <p:cNvSpPr txBox="1">
            <a:spLocks/>
          </p:cNvSpPr>
          <p:nvPr/>
        </p:nvSpPr>
        <p:spPr bwMode="auto">
          <a:xfrm>
            <a:off x="501286" y="555584"/>
            <a:ext cx="5889455" cy="1701524"/>
          </a:xfrm>
          <a:prstGeom prst="roundRect">
            <a:avLst>
              <a:gd name="adj" fmla="val 302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cap="all" dirty="0">
                <a:solidFill>
                  <a:srgbClr val="FFFFFF"/>
                </a:solidFill>
              </a:rPr>
              <a:t>How blockchain can be used in Circular Economy developments?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CC5894F-BF6C-48DF-B3B8-8AAA939176F3}"/>
              </a:ext>
            </a:extLst>
          </p:cNvPr>
          <p:cNvSpPr txBox="1">
            <a:spLocks/>
          </p:cNvSpPr>
          <p:nvPr/>
        </p:nvSpPr>
        <p:spPr bwMode="auto">
          <a:xfrm>
            <a:off x="638554" y="3770334"/>
            <a:ext cx="3675538" cy="2323329"/>
          </a:xfrm>
          <a:prstGeom prst="roundRect">
            <a:avLst>
              <a:gd name="adj" fmla="val 302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cap="all" dirty="0">
                <a:solidFill>
                  <a:srgbClr val="FFFFFF"/>
                </a:solidFill>
              </a:rPr>
              <a:t>2nd Webinar: Circular Economy and Blockchain Innovations </a:t>
            </a:r>
            <a:br>
              <a:rPr lang="en-GB" sz="1600" b="1" cap="all" dirty="0">
                <a:solidFill>
                  <a:srgbClr val="FFFFFF"/>
                </a:solidFill>
              </a:rPr>
            </a:br>
            <a:r>
              <a:rPr lang="en-GB" sz="1600" b="1" cap="all" dirty="0">
                <a:solidFill>
                  <a:srgbClr val="FFFFFF"/>
                </a:solidFill>
              </a:rPr>
              <a:t>IUC Pilot Project Granada Competitive Fund </a:t>
            </a:r>
            <a:br>
              <a:rPr lang="en-GB" sz="1600" b="1" cap="all" dirty="0">
                <a:solidFill>
                  <a:srgbClr val="FFFFFF"/>
                </a:solidFill>
              </a:rPr>
            </a:br>
            <a:r>
              <a:rPr lang="en-GB" sz="1600" b="1" cap="all" dirty="0">
                <a:solidFill>
                  <a:srgbClr val="FFFFFF"/>
                </a:solidFill>
              </a:rPr>
              <a:t>Thursday, 4th November 2020</a:t>
            </a:r>
            <a:br>
              <a:rPr lang="en-GB" sz="1600" b="1" cap="all" dirty="0">
                <a:solidFill>
                  <a:srgbClr val="FFFFFF"/>
                </a:solidFill>
              </a:rPr>
            </a:br>
            <a:endParaRPr lang="en-GB" sz="1600" b="1" cap="all" dirty="0">
              <a:solidFill>
                <a:srgbClr val="FFFFFF"/>
              </a:solidFill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64B4059-C7B8-49E4-9DC6-7347A51DBAF0}"/>
              </a:ext>
            </a:extLst>
          </p:cNvPr>
          <p:cNvSpPr txBox="1">
            <a:spLocks/>
          </p:cNvSpPr>
          <p:nvPr/>
        </p:nvSpPr>
        <p:spPr bwMode="auto">
          <a:xfrm>
            <a:off x="9093896" y="4762345"/>
            <a:ext cx="2813149" cy="1367358"/>
          </a:xfrm>
          <a:prstGeom prst="roundRect">
            <a:avLst>
              <a:gd name="adj" fmla="val 302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cap="all" dirty="0">
                <a:solidFill>
                  <a:schemeClr val="bg1"/>
                </a:solidFill>
              </a:rPr>
              <a:t>Mr. Raul Daussa, Climate and Cities Expert</a:t>
            </a:r>
          </a:p>
          <a:p>
            <a:pPr algn="ctr"/>
            <a:r>
              <a:rPr lang="en-GB" b="1" cap="all" dirty="0">
                <a:solidFill>
                  <a:schemeClr val="bg1"/>
                </a:solidFill>
              </a:rPr>
              <a:t>IUC Asia Programme</a:t>
            </a:r>
          </a:p>
        </p:txBody>
      </p:sp>
    </p:spTree>
    <p:extLst>
      <p:ext uri="{BB962C8B-B14F-4D97-AF65-F5344CB8AC3E}">
        <p14:creationId xmlns:p14="http://schemas.microsoft.com/office/powerpoint/2010/main" val="36824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8A36C-7BD4-4D04-857B-AC2E45C8B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80" y="4017265"/>
            <a:ext cx="2442203" cy="2013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A14B63-5B9D-4BFF-97A0-C0F54C54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6"/>
          <a:stretch/>
        </p:blipFill>
        <p:spPr>
          <a:xfrm>
            <a:off x="8310518" y="3791640"/>
            <a:ext cx="2311762" cy="2325268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id="{9A5058E5-A458-465B-9682-96F191CD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59" y="4149918"/>
            <a:ext cx="2431885" cy="1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80FC8-2AE5-4B44-97AB-E125228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1240" y="6795347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AEFFE-A02C-4218-9AA7-DBB4A0D01BE0}"/>
              </a:ext>
            </a:extLst>
          </p:cNvPr>
          <p:cNvSpPr/>
          <p:nvPr/>
        </p:nvSpPr>
        <p:spPr>
          <a:xfrm>
            <a:off x="4753179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PRIVATE SECTOR</a:t>
            </a:r>
          </a:p>
          <a:p>
            <a:pPr algn="ctr">
              <a:buNone/>
            </a:pPr>
            <a:r>
              <a:rPr lang="en-GB" sz="2200" dirty="0">
                <a:solidFill>
                  <a:schemeClr val="tx2"/>
                </a:solidFill>
              </a:rPr>
              <a:t>From producer to service provider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1EACD-8C02-4D19-BE40-0C716FEAD99F}"/>
              </a:ext>
            </a:extLst>
          </p:cNvPr>
          <p:cNvSpPr/>
          <p:nvPr/>
        </p:nvSpPr>
        <p:spPr>
          <a:xfrm>
            <a:off x="1453469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POLICY MAKERS</a:t>
            </a:r>
          </a:p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From Regulator to Enabler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DDB2CE-A557-4643-95A0-FFA7CA56929C}"/>
              </a:ext>
            </a:extLst>
          </p:cNvPr>
          <p:cNvSpPr/>
          <p:nvPr/>
        </p:nvSpPr>
        <p:spPr>
          <a:xfrm>
            <a:off x="8317280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CONSUMERS</a:t>
            </a:r>
          </a:p>
          <a:p>
            <a:pPr algn="ctr">
              <a:buNone/>
            </a:pPr>
            <a:r>
              <a:rPr lang="en-GB" sz="2200" dirty="0">
                <a:solidFill>
                  <a:schemeClr val="tx2"/>
                </a:solidFill>
              </a:rPr>
              <a:t>From passive user to active citizen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E1172415-5A0E-471E-88A7-53177095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92" y="193463"/>
            <a:ext cx="10748516" cy="748800"/>
          </a:xfrm>
        </p:spPr>
        <p:txBody>
          <a:bodyPr anchor="b">
            <a:noAutofit/>
          </a:bodyPr>
          <a:lstStyle/>
          <a:p>
            <a:r>
              <a:rPr lang="en-US" dirty="0"/>
              <a:t>WIN-WIN solution for all actors</a:t>
            </a:r>
            <a:endParaRPr lang="en-GB" dirty="0"/>
          </a:p>
        </p:txBody>
      </p:sp>
      <p:pic>
        <p:nvPicPr>
          <p:cNvPr id="15" name="Content Placeholder 12" descr="A picture containing wall, indoor, fire&#10;&#10;Description automatically generated">
            <a:extLst>
              <a:ext uri="{FF2B5EF4-FFF2-40B4-BE49-F238E27FC236}">
                <a16:creationId xmlns:a16="http://schemas.microsoft.com/office/drawing/2014/main" id="{29D3ACAF-D88E-4A7C-BF54-D25FE48DB7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179" y="3867096"/>
            <a:ext cx="2438646" cy="2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75A942CA-068A-4788-9EEA-9C3798028A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7279" y="3791640"/>
            <a:ext cx="2438647" cy="24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963B7A64-3E1B-4AA4-A052-A764DF4B1A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180" y="3791640"/>
            <a:ext cx="2438646" cy="24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 dirty="0"/>
              <a:t>Blockchain - </a:t>
            </a:r>
            <a:r>
              <a:rPr lang="en-GB" dirty="0"/>
              <a:t>maintain the supply chain continuity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E8D0252-5AAE-4BF3-8490-3891EFE9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73" y="1073816"/>
            <a:ext cx="11336479" cy="47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Collect, Sort, Transport &amp; Treat</a:t>
            </a:r>
          </a:p>
          <a:p>
            <a:r>
              <a:rPr lang="en-GB" b="1" dirty="0"/>
              <a:t>Identifying Materials for Recycling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91EC21-CC99-40A0-A731-92163871C42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319963" y="541041"/>
            <a:ext cx="4697267" cy="608522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6A7D5-F571-4573-B8C9-F3463E27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2" y="3429794"/>
            <a:ext cx="265199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Extended Producer Responsibility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F7044C-C618-42B2-9BE8-E4EBFD6052F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310" y="826943"/>
            <a:ext cx="4446740" cy="141866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4077A-2D7A-42B9-AFF4-EEB35C9A7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79" y="2708849"/>
            <a:ext cx="1554615" cy="46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CC077-C2FB-46C9-AE43-89C606E29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414" y="2620011"/>
            <a:ext cx="5212532" cy="1745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F0D6-EE16-45E3-B87D-59998FDC03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465" y="4403586"/>
            <a:ext cx="4732430" cy="16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Classifying and Tracking Hazardous Materials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CDD77-7017-490D-9F7B-D7518B442B1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02257" y="1644650"/>
            <a:ext cx="4881848" cy="40640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AE2-4F21-414F-98B0-07B208DC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0" y="365209"/>
            <a:ext cx="10514231" cy="1325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cap="none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852DD-94B3-423B-ABB0-B7429DA2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8" y="6357821"/>
            <a:ext cx="2742843" cy="3652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31421AFA-3AE7-4CEA-BC9B-447859BED57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914400"/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Content Placeholder 14">
            <a:extLst>
              <a:ext uri="{FF2B5EF4-FFF2-40B4-BE49-F238E27FC236}">
                <a16:creationId xmlns:a16="http://schemas.microsoft.com/office/drawing/2014/main" id="{208D6F88-6AD8-437A-96E6-75B41FF7A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99609"/>
              </p:ext>
            </p:extLst>
          </p:nvPr>
        </p:nvGraphicFramePr>
        <p:xfrm>
          <a:off x="838090" y="1826047"/>
          <a:ext cx="10514231" cy="435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0A69-6067-46A2-8CE2-A0234E27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WE LIVE IN A LINEAR ECONOMY….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A857-ED2E-473D-A9AB-6D4177128BE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29335" y="1645033"/>
            <a:ext cx="4886325" cy="40633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F3B82B-DE0E-4907-8AC1-A4C54F4783A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65" y="1370173"/>
            <a:ext cx="5756418" cy="40633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0F6FF-EC19-4915-8A58-7A81FE1F7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0E999-6CD3-46C2-B6FC-A7FB642DBF5A}"/>
              </a:ext>
            </a:extLst>
          </p:cNvPr>
          <p:cNvSpPr txBox="1"/>
          <p:nvPr/>
        </p:nvSpPr>
        <p:spPr bwMode="auto">
          <a:xfrm>
            <a:off x="7246607" y="2274435"/>
            <a:ext cx="45963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TAKE             MAKE           WASTE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CB4432-51BA-46C0-8C66-9AD46A4F8320}"/>
              </a:ext>
            </a:extLst>
          </p:cNvPr>
          <p:cNvSpPr/>
          <p:nvPr/>
        </p:nvSpPr>
        <p:spPr>
          <a:xfrm>
            <a:off x="8090649" y="1797435"/>
            <a:ext cx="245588" cy="327632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AB37AE84-FAF3-4986-BA9D-72C2F4935B74}"/>
              </a:ext>
            </a:extLst>
          </p:cNvPr>
          <p:cNvSpPr/>
          <p:nvPr/>
        </p:nvSpPr>
        <p:spPr>
          <a:xfrm>
            <a:off x="9978685" y="1797435"/>
            <a:ext cx="277459" cy="327632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8E5C5A-6DC7-4804-9FBF-7DB11C3FCC46}"/>
              </a:ext>
            </a:extLst>
          </p:cNvPr>
          <p:cNvGrpSpPr/>
          <p:nvPr/>
        </p:nvGrpSpPr>
        <p:grpSpPr>
          <a:xfrm>
            <a:off x="8868618" y="1487919"/>
            <a:ext cx="769894" cy="748801"/>
            <a:chOff x="0" y="0"/>
            <a:chExt cx="914400" cy="9144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4A9E85C-9367-4EBE-ADC9-DA549B555410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3899475-B79C-491A-8B00-0CC6485C9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75" y="93284"/>
              <a:ext cx="731250" cy="72783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357839-EAD9-43E8-8871-9A19507E004F}"/>
              </a:ext>
            </a:extLst>
          </p:cNvPr>
          <p:cNvGrpSpPr/>
          <p:nvPr/>
        </p:nvGrpSpPr>
        <p:grpSpPr>
          <a:xfrm>
            <a:off x="7204395" y="1487919"/>
            <a:ext cx="769894" cy="748800"/>
            <a:chOff x="0" y="0"/>
            <a:chExt cx="914400" cy="914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BEEFF6-DF2E-4509-9D57-0D6476ABFA6C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ABCB78-83E6-4FBA-8D2A-64AE29EC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00" y="91800"/>
              <a:ext cx="638000" cy="730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944EF-95AD-467C-99BB-8F8FEF85F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048" y="1496550"/>
            <a:ext cx="769895" cy="791481"/>
          </a:xfrm>
          <a:prstGeom prst="rect">
            <a:avLst/>
          </a:prstGeom>
        </p:spPr>
      </p:pic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1F9C8F13-9BC0-4974-B540-4A45706FCDC6}"/>
              </a:ext>
            </a:extLst>
          </p:cNvPr>
          <p:cNvSpPr/>
          <p:nvPr/>
        </p:nvSpPr>
        <p:spPr>
          <a:xfrm rot="5400000">
            <a:off x="8643954" y="4880221"/>
            <a:ext cx="1309162" cy="2415773"/>
          </a:xfrm>
          <a:prstGeom prst="stripedRightArrow">
            <a:avLst>
              <a:gd name="adj1" fmla="val 50000"/>
              <a:gd name="adj2" fmla="val 54589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0770D-A531-4917-9423-7318D783B55A}"/>
              </a:ext>
            </a:extLst>
          </p:cNvPr>
          <p:cNvSpPr txBox="1"/>
          <p:nvPr/>
        </p:nvSpPr>
        <p:spPr bwMode="auto">
          <a:xfrm>
            <a:off x="8787394" y="5804377"/>
            <a:ext cx="10222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z="1500" b="1" spc="0" dirty="0">
                <a:solidFill>
                  <a:schemeClr val="tx2"/>
                </a:solidFill>
              </a:rPr>
              <a:t>VALUE </a:t>
            </a:r>
          </a:p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z="1500" b="1" spc="0" dirty="0">
                <a:solidFill>
                  <a:schemeClr val="tx2"/>
                </a:solidFill>
              </a:rPr>
              <a:t>LEAKAGE</a:t>
            </a:r>
            <a:endParaRPr kumimoji="0" lang="en-US" sz="1500" b="1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747A5CA-8528-48F9-8DC1-9A5D1E1DE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121" y="2991547"/>
            <a:ext cx="1689992" cy="1689992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77FD3E-26D4-4A3C-AEF2-D7D8E7C02C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036" y="2991547"/>
            <a:ext cx="1740574" cy="1746142"/>
          </a:xfrm>
          <a:prstGeom prst="flowChartConnector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9BE6F-4E1B-4969-AD00-2014F1B78D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037" y="2973643"/>
            <a:ext cx="1790776" cy="1746143"/>
          </a:xfrm>
          <a:prstGeom prst="flowChartConnector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3D9DDF-D889-4C48-A71B-E95C0E1AB6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716" y="4331834"/>
            <a:ext cx="1398405" cy="1398405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B8AA6-72DC-4D3A-B725-308DCDAD43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648" y="4354623"/>
            <a:ext cx="1348122" cy="1344713"/>
          </a:xfrm>
          <a:prstGeom prst="flowChartConnector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CC15F4-AE47-4CBF-AA35-350CEB0B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470" y="4354559"/>
            <a:ext cx="1283311" cy="12833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250A713B-A8A9-44FC-BE44-080E178E39E0}"/>
              </a:ext>
            </a:extLst>
          </p:cNvPr>
          <p:cNvSpPr/>
          <p:nvPr/>
        </p:nvSpPr>
        <p:spPr>
          <a:xfrm>
            <a:off x="5019065" y="3429794"/>
            <a:ext cx="181459" cy="1566420"/>
          </a:xfrm>
          <a:prstGeom prst="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8EF1E1EE-5AEB-4B3F-94A0-320BB97ECE45}"/>
              </a:ext>
            </a:extLst>
          </p:cNvPr>
          <p:cNvSpPr/>
          <p:nvPr/>
        </p:nvSpPr>
        <p:spPr>
          <a:xfrm>
            <a:off x="5963354" y="1862356"/>
            <a:ext cx="192124" cy="3133858"/>
          </a:xfrm>
          <a:prstGeom prst="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3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30E5-0659-47C3-88F3-271995E7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NATURE WORKS IN CICLES…</a:t>
            </a:r>
            <a:endParaRPr lang="en-GB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F31AC9A6-C9CD-4962-AABC-2A68AD8EB15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365387"/>
            <a:ext cx="5905727" cy="412881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87105C-FE1A-4A3A-BA17-139D437BB77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32753" y="1667991"/>
            <a:ext cx="4194401" cy="4017313"/>
          </a:xfrm>
          <a:prstGeom prst="flowChartConnector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E80CB-D80A-491D-BE74-BBC55F883224}"/>
              </a:ext>
            </a:extLst>
          </p:cNvPr>
          <p:cNvSpPr txBox="1"/>
          <p:nvPr/>
        </p:nvSpPr>
        <p:spPr bwMode="auto">
          <a:xfrm>
            <a:off x="5033181" y="1365387"/>
            <a:ext cx="239485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lang="en-US" sz="2000" b="1" cap="all" dirty="0">
                <a:solidFill>
                  <a:schemeClr val="bg2"/>
                </a:solidFill>
              </a:rPr>
              <a:t>SCHOOLS OF THOUGHT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CRADLE TO CRADLE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PERFORMANCE ECONOMY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BIOMIMICRY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ELLEN MCARTHUR FOUNDATION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8CCE-78A7-42B9-BA1A-8FC8D1F8DB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101395" y="0"/>
            <a:ext cx="9281160" cy="679785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B1EC931-DB76-4AEC-983C-8AF738F7BF6F}"/>
              </a:ext>
            </a:extLst>
          </p:cNvPr>
          <p:cNvSpPr/>
          <p:nvPr/>
        </p:nvSpPr>
        <p:spPr>
          <a:xfrm>
            <a:off x="7452986" y="5397900"/>
            <a:ext cx="1741118" cy="81707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F7F714-04C6-4464-BA35-64167A90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436" y="5806440"/>
            <a:ext cx="3066097" cy="841270"/>
          </a:xfrm>
        </p:spPr>
        <p:txBody>
          <a:bodyPr/>
          <a:lstStyle/>
          <a:p>
            <a:r>
              <a:rPr lang="en-US" dirty="0"/>
              <a:t>TECHNICAL LOOPS</a:t>
            </a:r>
            <a:endParaRPr lang="en-GB" dirty="0"/>
          </a:p>
        </p:txBody>
      </p:sp>
      <p:pic>
        <p:nvPicPr>
          <p:cNvPr id="8" name="Picture 2" descr="© iStock/Lisa5201">
            <a:extLst>
              <a:ext uri="{FF2B5EF4-FFF2-40B4-BE49-F238E27FC236}">
                <a16:creationId xmlns:a16="http://schemas.microsoft.com/office/drawing/2014/main" id="{8D536A75-E141-419F-9865-B61BB2821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 bwMode="auto">
          <a:xfrm>
            <a:off x="2599235" y="1103109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ronkitenews.azpbs.org/wp-content/uploads/2018/07/palm-fronds-2-800.jpg">
            <a:extLst>
              <a:ext uri="{FF2B5EF4-FFF2-40B4-BE49-F238E27FC236}">
                <a16:creationId xmlns:a16="http://schemas.microsoft.com/office/drawing/2014/main" id="{21632669-BA3A-49D3-8BF1-BBAA6F5D6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/>
        </p:blipFill>
        <p:spPr bwMode="auto">
          <a:xfrm>
            <a:off x="3280647" y="700910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>
            <a:extLst>
              <a:ext uri="{FF2B5EF4-FFF2-40B4-BE49-F238E27FC236}">
                <a16:creationId xmlns:a16="http://schemas.microsoft.com/office/drawing/2014/main" id="{0E663A21-3205-4515-B36C-7F046E05B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075" y="942339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BBA81BD0-2FF3-436F-9ED0-78E476818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3" t="-1490"/>
          <a:stretch/>
        </p:blipFill>
        <p:spPr bwMode="auto">
          <a:xfrm>
            <a:off x="135587" y="5316691"/>
            <a:ext cx="1247214" cy="124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bioenergy facility in Jutland, Denmark">
            <a:extLst>
              <a:ext uri="{FF2B5EF4-FFF2-40B4-BE49-F238E27FC236}">
                <a16:creationId xmlns:a16="http://schemas.microsoft.com/office/drawing/2014/main" id="{5C04F540-8FC5-4FA9-9231-B8313EE0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69" y="4069477"/>
            <a:ext cx="1247214" cy="124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een is the New Black">
            <a:extLst>
              <a:ext uri="{FF2B5EF4-FFF2-40B4-BE49-F238E27FC236}">
                <a16:creationId xmlns:a16="http://schemas.microsoft.com/office/drawing/2014/main" id="{B02A8C98-6613-4408-A0E2-D8E13B85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0" y="2673135"/>
            <a:ext cx="1279367" cy="12793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7061073E-7B3A-4683-8DA6-E8AD73A0540F}"/>
              </a:ext>
            </a:extLst>
          </p:cNvPr>
          <p:cNvSpPr txBox="1">
            <a:spLocks/>
          </p:cNvSpPr>
          <p:nvPr/>
        </p:nvSpPr>
        <p:spPr bwMode="auto">
          <a:xfrm>
            <a:off x="1920713" y="5897161"/>
            <a:ext cx="3066097" cy="8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spc="-50" baseline="0">
                <a:solidFill>
                  <a:schemeClr val="tx2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BIOLOGICAL  LOOPS</a:t>
            </a:r>
            <a:endParaRPr lang="en-GB" dirty="0"/>
          </a:p>
        </p:txBody>
      </p:sp>
      <p:pic>
        <p:nvPicPr>
          <p:cNvPr id="16" name="Picture 15" descr="A bicycle parked in front of a building&#10;&#10;Description automatically generated">
            <a:extLst>
              <a:ext uri="{FF2B5EF4-FFF2-40B4-BE49-F238E27FC236}">
                <a16:creationId xmlns:a16="http://schemas.microsoft.com/office/drawing/2014/main" id="{ABE3E489-829F-40C5-938D-B3591366AB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903" y="3429794"/>
            <a:ext cx="1366498" cy="1279367"/>
          </a:xfrm>
          <a:prstGeom prst="flowChartConnector">
            <a:avLst/>
          </a:prstGeom>
        </p:spPr>
      </p:pic>
      <p:pic>
        <p:nvPicPr>
          <p:cNvPr id="17" name="Picture 16" descr="A bicycle parked in front of a window&#10;&#10;Description automatically generated">
            <a:extLst>
              <a:ext uri="{FF2B5EF4-FFF2-40B4-BE49-F238E27FC236}">
                <a16:creationId xmlns:a16="http://schemas.microsoft.com/office/drawing/2014/main" id="{5E1C141E-2F45-4199-895D-31B646EE2A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662" y="1887110"/>
            <a:ext cx="1366498" cy="1279367"/>
          </a:xfrm>
          <a:prstGeom prst="flowChartConnector">
            <a:avLst/>
          </a:prstGeom>
        </p:spPr>
      </p:pic>
      <p:pic>
        <p:nvPicPr>
          <p:cNvPr id="18" name="Picture 17" descr="A close up of a hand&#10;&#10;Description automatically generated">
            <a:extLst>
              <a:ext uri="{FF2B5EF4-FFF2-40B4-BE49-F238E27FC236}">
                <a16:creationId xmlns:a16="http://schemas.microsoft.com/office/drawing/2014/main" id="{37157B2C-3A92-4EBD-AB0C-64A8D41C6B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043" y="4197439"/>
            <a:ext cx="1366498" cy="1279367"/>
          </a:xfrm>
          <a:prstGeom prst="flowChartConnector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B4A609-224B-43BC-854A-8505558DA3A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7139" y="1535439"/>
            <a:ext cx="1279367" cy="1279367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0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D01815-2DBF-45DB-AF92-71245A9A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 dirty="0"/>
              <a:t>KEY DRIVERS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1BD706-D22F-4800-B311-EA9B74D3CBDF}"/>
              </a:ext>
            </a:extLst>
          </p:cNvPr>
          <p:cNvCxnSpPr>
            <a:cxnSpLocks/>
          </p:cNvCxnSpPr>
          <p:nvPr/>
        </p:nvCxnSpPr>
        <p:spPr>
          <a:xfrm>
            <a:off x="1074821" y="3649396"/>
            <a:ext cx="960922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88A7A-8647-4B74-825B-9C6EA3B50329}"/>
              </a:ext>
            </a:extLst>
          </p:cNvPr>
          <p:cNvSpPr/>
          <p:nvPr/>
        </p:nvSpPr>
        <p:spPr>
          <a:xfrm>
            <a:off x="2016759" y="3544591"/>
            <a:ext cx="161840" cy="17857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499928-91FD-4E59-8D11-A4B5C9DAA536}"/>
              </a:ext>
            </a:extLst>
          </p:cNvPr>
          <p:cNvGrpSpPr/>
          <p:nvPr/>
        </p:nvGrpSpPr>
        <p:grpSpPr>
          <a:xfrm>
            <a:off x="1092550" y="2600306"/>
            <a:ext cx="2010257" cy="1952878"/>
            <a:chOff x="63186" y="1506867"/>
            <a:chExt cx="2010257" cy="19528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AE435B-97D7-44BD-8241-DA90A853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14" y="1506867"/>
              <a:ext cx="893577" cy="8937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F041A9-AD44-47D9-9716-C45B2DDCD10E}"/>
                </a:ext>
              </a:extLst>
            </p:cNvPr>
            <p:cNvSpPr/>
            <p:nvPr/>
          </p:nvSpPr>
          <p:spPr>
            <a:xfrm>
              <a:off x="63186" y="2751859"/>
              <a:ext cx="20102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spc="0" dirty="0">
                  <a:solidFill>
                    <a:schemeClr val="bg2"/>
                  </a:solidFill>
                  <a:latin typeface="Arial Rounded MT Bold" panose="020F0704030504030204" pitchFamily="34" charset="0"/>
                  <a:cs typeface="Flanders Art Sans"/>
                </a:rPr>
                <a:t>Climate change</a:t>
              </a:r>
              <a:endParaRPr lang="en-IE" sz="2000" spc="0" dirty="0">
                <a:solidFill>
                  <a:schemeClr val="bg2"/>
                </a:solidFill>
                <a:latin typeface="Arial Nova Light" panose="020B0304020202020204" pitchFamily="34" charset="0"/>
                <a:cs typeface="Flanders Art Sa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E27B99-312A-478B-8E1A-E0C6ABE92068}"/>
              </a:ext>
            </a:extLst>
          </p:cNvPr>
          <p:cNvGrpSpPr/>
          <p:nvPr/>
        </p:nvGrpSpPr>
        <p:grpSpPr>
          <a:xfrm>
            <a:off x="3086870" y="2596165"/>
            <a:ext cx="1800000" cy="1889054"/>
            <a:chOff x="2778742" y="1509000"/>
            <a:chExt cx="1853382" cy="17973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26E35A-154A-412D-BE91-0A9F50F0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359" y="1509000"/>
              <a:ext cx="924361" cy="85037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615DC4-C606-4F6D-9750-29AC6354E997}"/>
                </a:ext>
              </a:extLst>
            </p:cNvPr>
            <p:cNvSpPr/>
            <p:nvPr/>
          </p:nvSpPr>
          <p:spPr>
            <a:xfrm>
              <a:off x="3543593" y="2418061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8922CE-B028-4855-BAC5-E9283F89640C}"/>
                </a:ext>
              </a:extLst>
            </p:cNvPr>
            <p:cNvSpPr/>
            <p:nvPr/>
          </p:nvSpPr>
          <p:spPr>
            <a:xfrm>
              <a:off x="2778742" y="2632852"/>
              <a:ext cx="1853382" cy="67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Resource scarcity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283626-F8ED-45B5-9DE4-9F32F3D33B8E}"/>
              </a:ext>
            </a:extLst>
          </p:cNvPr>
          <p:cNvGrpSpPr/>
          <p:nvPr/>
        </p:nvGrpSpPr>
        <p:grpSpPr>
          <a:xfrm>
            <a:off x="4824812" y="2576778"/>
            <a:ext cx="1853382" cy="3008130"/>
            <a:chOff x="5195118" y="1508739"/>
            <a:chExt cx="1853382" cy="30081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D66EE9-2C86-4993-B9CE-7653BED8A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7106" y="1508739"/>
              <a:ext cx="893578" cy="88940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022A5F-8600-44BE-A8D8-2CE9CE5E861D}"/>
                </a:ext>
              </a:extLst>
            </p:cNvPr>
            <p:cNvSpPr/>
            <p:nvPr/>
          </p:nvSpPr>
          <p:spPr>
            <a:xfrm>
              <a:off x="6065754" y="2492072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66062B-735B-4451-AB6D-199CA4000A42}"/>
                </a:ext>
              </a:extLst>
            </p:cNvPr>
            <p:cNvSpPr/>
            <p:nvPr/>
          </p:nvSpPr>
          <p:spPr>
            <a:xfrm>
              <a:off x="5195118" y="2700987"/>
              <a:ext cx="185338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Fourth Industrial Revolution </a:t>
              </a:r>
              <a:br>
                <a:rPr lang="en-IE" sz="2000" dirty="0">
                  <a:solidFill>
                    <a:schemeClr val="bg2"/>
                  </a:solidFill>
                  <a:latin typeface="Arial Nova Light" panose="020B03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IE" sz="2800" dirty="0"/>
                <a:t> </a:t>
              </a:r>
              <a:endParaRPr lang="en-US" sz="2800" dirty="0"/>
            </a:p>
            <a:p>
              <a:pPr>
                <a:buNone/>
              </a:pPr>
              <a:endParaRPr lang="da-DK" sz="1400" dirty="0">
                <a:solidFill>
                  <a:schemeClr val="bg2"/>
                </a:solidFill>
                <a:latin typeface="Arial Nova Light" panose="020B03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243F9-A131-46A7-A919-A3D8AE506B01}"/>
              </a:ext>
            </a:extLst>
          </p:cNvPr>
          <p:cNvGrpSpPr/>
          <p:nvPr/>
        </p:nvGrpSpPr>
        <p:grpSpPr>
          <a:xfrm>
            <a:off x="8789336" y="2502568"/>
            <a:ext cx="1514525" cy="2014939"/>
            <a:chOff x="7979345" y="1459929"/>
            <a:chExt cx="1514525" cy="20149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A9DF20-DDD1-4BCC-98A7-48EC13D2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3252" y="1459929"/>
              <a:ext cx="893578" cy="89945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662DF55-A0B3-4D4C-B553-7EEDA9E615C0}"/>
                </a:ext>
              </a:extLst>
            </p:cNvPr>
            <p:cNvSpPr/>
            <p:nvPr/>
          </p:nvSpPr>
          <p:spPr>
            <a:xfrm>
              <a:off x="8623984" y="2507593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DCCFB4-0BEF-46C3-8237-0BC197914B45}"/>
                </a:ext>
              </a:extLst>
            </p:cNvPr>
            <p:cNvSpPr/>
            <p:nvPr/>
          </p:nvSpPr>
          <p:spPr>
            <a:xfrm>
              <a:off x="7979345" y="2766982"/>
              <a:ext cx="15145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Helvetica" panose="020B0604020202020204" pitchFamily="34" charset="0"/>
                </a:rPr>
                <a:t>Regulation, legislation</a:t>
              </a:r>
              <a:endParaRPr lang="en-US" sz="2000" dirty="0">
                <a:solidFill>
                  <a:schemeClr val="bg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7A77DC-B8B5-44C1-8D04-CE30C3E8A053}"/>
              </a:ext>
            </a:extLst>
          </p:cNvPr>
          <p:cNvGrpSpPr/>
          <p:nvPr/>
        </p:nvGrpSpPr>
        <p:grpSpPr>
          <a:xfrm>
            <a:off x="6729525" y="2589478"/>
            <a:ext cx="2059811" cy="2171463"/>
            <a:chOff x="10364266" y="1508739"/>
            <a:chExt cx="2059811" cy="21714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41CF3C-0354-4979-BC7E-2B6B9E1C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8898" y="1508739"/>
              <a:ext cx="893578" cy="88940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33684-1712-4E7A-8FBE-7AF7C97A664B}"/>
                </a:ext>
              </a:extLst>
            </p:cNvPr>
            <p:cNvSpPr/>
            <p:nvPr/>
          </p:nvSpPr>
          <p:spPr>
            <a:xfrm>
              <a:off x="11011110" y="2463851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6EA1DE-EEF1-4A3B-90DC-93EC34FC1A9A}"/>
                </a:ext>
              </a:extLst>
            </p:cNvPr>
            <p:cNvSpPr/>
            <p:nvPr/>
          </p:nvSpPr>
          <p:spPr>
            <a:xfrm>
              <a:off x="10364266" y="2664539"/>
              <a:ext cx="20598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Customer expectations</a:t>
              </a:r>
              <a:br>
                <a:rPr lang="en-IE" sz="2000" dirty="0">
                  <a:solidFill>
                    <a:schemeClr val="bg2"/>
                  </a:solidFill>
                  <a:latin typeface="Arial Nova Light" panose="020B0304020202020204" pitchFamily="34" charset="0"/>
                  <a:cs typeface="Times New Roman" panose="02020603050405020304" pitchFamily="18" charset="0"/>
                </a:rPr>
              </a:br>
              <a:endParaRPr lang="en-GB" sz="2000" dirty="0">
                <a:solidFill>
                  <a:schemeClr val="bg2"/>
                </a:solidFill>
                <a:latin typeface="Arial Nova Light" panose="020B03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28959-2E8A-4037-9CB5-9EE23106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6E28F4A-789C-4E47-8F55-74C8C431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266519"/>
            <a:ext cx="10588625" cy="590078"/>
          </a:xfrm>
        </p:spPr>
        <p:txBody>
          <a:bodyPr anchor="b">
            <a:normAutofit/>
          </a:bodyPr>
          <a:lstStyle/>
          <a:p>
            <a:r>
              <a:rPr lang="en-US" dirty="0"/>
              <a:t>Climate Change and RESOURCE SCARCITY</a:t>
            </a:r>
            <a:endParaRPr lang="en-GB" dirty="0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F5AED301-6095-42D7-9F14-3E3E2A1F574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/>
          <a:stretch/>
        </p:blipFill>
        <p:spPr>
          <a:xfrm>
            <a:off x="493891" y="1512775"/>
            <a:ext cx="4886325" cy="307277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5AC6A2-7754-4544-87E0-A121E1040FD4}"/>
              </a:ext>
            </a:extLst>
          </p:cNvPr>
          <p:cNvSpPr txBox="1"/>
          <p:nvPr/>
        </p:nvSpPr>
        <p:spPr>
          <a:xfrm>
            <a:off x="715010" y="4377798"/>
            <a:ext cx="2170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Source: Ellen Macarthur Foundation "Completing the Picture: How the Circular Economy Tackles Climate Change)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9B715-5097-45C7-9B05-D9627D53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867" y="4495830"/>
            <a:ext cx="2268539" cy="2001058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562C6-27DA-4B23-99DA-6C68F01AC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87" y="5879558"/>
            <a:ext cx="1778737" cy="527487"/>
          </a:xfrm>
          <a:prstGeom prst="rect">
            <a:avLst/>
          </a:prstGeom>
        </p:spPr>
      </p:pic>
      <p:pic>
        <p:nvPicPr>
          <p:cNvPr id="9" name="Content Placeholder 34" descr="A map with text&#10;&#10;Description automatically generated">
            <a:extLst>
              <a:ext uri="{FF2B5EF4-FFF2-40B4-BE49-F238E27FC236}">
                <a16:creationId xmlns:a16="http://schemas.microsoft.com/office/drawing/2014/main" id="{32C4412E-F8E8-4027-8F67-3D68BFDDA77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46" y="1323780"/>
            <a:ext cx="4353291" cy="307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440A5-0E2F-4DD7-B7E1-DA1D4FB0C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408" y="4457271"/>
            <a:ext cx="2376053" cy="2078176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F19975-E424-489B-9712-7A6F0E798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1910" y="5921554"/>
            <a:ext cx="1681101" cy="4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C9E7B1-7944-4BD7-B541-213DC56F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9" y="1288007"/>
            <a:ext cx="5067545" cy="319255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6471EF8-1F54-43F8-A0EA-519E7A37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134221"/>
            <a:ext cx="10748516" cy="748800"/>
          </a:xfrm>
        </p:spPr>
        <p:txBody>
          <a:bodyPr anchor="b">
            <a:noAutofit/>
          </a:bodyPr>
          <a:lstStyle/>
          <a:p>
            <a:r>
              <a:rPr lang="en-US" dirty="0"/>
              <a:t>4th Industrial Revolution and Customer Expectations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452C5-C2FD-45AA-95FF-7CAA016BC4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8484A-2774-40DF-BC6C-B33499902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5"/>
          <a:stretch/>
        </p:blipFill>
        <p:spPr>
          <a:xfrm>
            <a:off x="9627605" y="4373526"/>
            <a:ext cx="1996427" cy="1996427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43721-340C-4082-9EDB-F664DCA0F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184" y="5658902"/>
            <a:ext cx="799996" cy="952376"/>
          </a:xfrm>
          <a:prstGeom prst="rect">
            <a:avLst/>
          </a:prstGeom>
        </p:spPr>
      </p:pic>
      <p:pic>
        <p:nvPicPr>
          <p:cNvPr id="10" name="Picture 2" descr="Image result for vote with your wallet">
            <a:extLst>
              <a:ext uri="{FF2B5EF4-FFF2-40B4-BE49-F238E27FC236}">
                <a16:creationId xmlns:a16="http://schemas.microsoft.com/office/drawing/2014/main" id="{382FA51C-6CD4-4B62-81F8-F3FBDAD7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668" y="1645033"/>
            <a:ext cx="5074360" cy="22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824C-CDFE-4BE6-A403-87B61C953C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995" y="4541733"/>
            <a:ext cx="1961568" cy="1845742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10552-0534-48C1-842C-DDD68B818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436" y="5837659"/>
            <a:ext cx="1430609" cy="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2E3F-186C-4875-913D-92F0849A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 dirty="0"/>
              <a:t>Key Driver – REGULATION AND LEGISLATION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E34C9-F08C-40C0-A32D-F68BBB2E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27" y="3131811"/>
            <a:ext cx="5974520" cy="280413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latin typeface="Verdana" pitchFamily="34" charset="0"/>
              </a:rPr>
              <a:t>Sets targets for National Governments: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recycle </a:t>
            </a:r>
            <a:r>
              <a:rPr lang="en-US" b="1" dirty="0">
                <a:latin typeface="Verdana" pitchFamily="34" charset="0"/>
              </a:rPr>
              <a:t>70% of packaging waste </a:t>
            </a:r>
            <a:r>
              <a:rPr lang="en-US" dirty="0">
                <a:latin typeface="Verdana" pitchFamily="34" charset="0"/>
              </a:rPr>
              <a:t>by 2030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recycle </a:t>
            </a:r>
            <a:r>
              <a:rPr lang="en-US" b="1" dirty="0">
                <a:latin typeface="Verdana" pitchFamily="34" charset="0"/>
              </a:rPr>
              <a:t>65% of municipal solid waste</a:t>
            </a:r>
            <a:r>
              <a:rPr lang="en-US" dirty="0">
                <a:latin typeface="Verdana" pitchFamily="34" charset="0"/>
              </a:rPr>
              <a:t> by 2035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reduce landfill to a maximum of </a:t>
            </a:r>
            <a:r>
              <a:rPr lang="en-US" b="1" dirty="0">
                <a:latin typeface="Verdana" pitchFamily="34" charset="0"/>
              </a:rPr>
              <a:t>10% of municipal solid waste </a:t>
            </a:r>
            <a:r>
              <a:rPr lang="en-US" dirty="0">
                <a:latin typeface="Verdana" pitchFamily="34" charset="0"/>
              </a:rPr>
              <a:t>by 2035</a:t>
            </a:r>
          </a:p>
          <a:p>
            <a:endParaRPr lang="en-US" dirty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F953C16-CA10-4707-A245-94E9D83C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966" y="3429794"/>
            <a:ext cx="3268374" cy="16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3E3E3-8BFC-4B99-99C4-B3454ACB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2" descr="Billedresultat for SDG 6">
            <a:extLst>
              <a:ext uri="{FF2B5EF4-FFF2-40B4-BE49-F238E27FC236}">
                <a16:creationId xmlns:a16="http://schemas.microsoft.com/office/drawing/2014/main" id="{BAD5ADE3-8AE3-4981-A95C-A08719D7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613" y="1575200"/>
            <a:ext cx="1181452" cy="11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Billedresultat for SDG 15">
            <a:extLst>
              <a:ext uri="{FF2B5EF4-FFF2-40B4-BE49-F238E27FC236}">
                <a16:creationId xmlns:a16="http://schemas.microsoft.com/office/drawing/2014/main" id="{13A3FD73-2A39-4A12-94CD-CD107D75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847" y="1568518"/>
            <a:ext cx="1166455" cy="11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illedresultat for SDG 14">
            <a:extLst>
              <a:ext uri="{FF2B5EF4-FFF2-40B4-BE49-F238E27FC236}">
                <a16:creationId xmlns:a16="http://schemas.microsoft.com/office/drawing/2014/main" id="{2D9EC9C2-78F6-4FBC-8E94-08396761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903" y="1575201"/>
            <a:ext cx="1166455" cy="1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Billedresultat for SDG 13">
            <a:extLst>
              <a:ext uri="{FF2B5EF4-FFF2-40B4-BE49-F238E27FC236}">
                <a16:creationId xmlns:a16="http://schemas.microsoft.com/office/drawing/2014/main" id="{6857B510-3996-4EEC-956E-A627E4CF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648" y="1568517"/>
            <a:ext cx="1149362" cy="11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illedresultat for SDG 12">
            <a:extLst>
              <a:ext uri="{FF2B5EF4-FFF2-40B4-BE49-F238E27FC236}">
                <a16:creationId xmlns:a16="http://schemas.microsoft.com/office/drawing/2014/main" id="{AE0AA58C-ED07-4B19-9C51-01D3E608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195" y="1570504"/>
            <a:ext cx="1166453" cy="11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illedresultat for SDG 11">
            <a:extLst>
              <a:ext uri="{FF2B5EF4-FFF2-40B4-BE49-F238E27FC236}">
                <a16:creationId xmlns:a16="http://schemas.microsoft.com/office/drawing/2014/main" id="{D630CBDA-2DEC-4974-A270-E948319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967" y="1568517"/>
            <a:ext cx="1181319" cy="11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lledresultat for SDG 8">
            <a:extLst>
              <a:ext uri="{FF2B5EF4-FFF2-40B4-BE49-F238E27FC236}">
                <a16:creationId xmlns:a16="http://schemas.microsoft.com/office/drawing/2014/main" id="{5B6F7EB5-E665-424D-81E8-DB2CCBEB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217" y="1572200"/>
            <a:ext cx="1184495" cy="1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327E4C-068C-456C-97EB-4C3E6DFAA9BF}"/>
              </a:ext>
            </a:extLst>
          </p:cNvPr>
          <p:cNvSpPr/>
          <p:nvPr/>
        </p:nvSpPr>
        <p:spPr>
          <a:xfrm>
            <a:off x="1492820" y="248206"/>
            <a:ext cx="664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E" dirty="0">
                <a:latin typeface="+mj-lt"/>
                <a:cs typeface="Times New Roman" panose="02020603050405020304" pitchFamily="18" charset="0"/>
              </a:rPr>
              <a:t>. </a:t>
            </a:r>
            <a:endParaRPr lang="da-DK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Placeholder 13" descr="A picture containing sky, outdoor, person, man&#10;&#10;Description generated with very high confidence">
            <a:extLst>
              <a:ext uri="{FF2B5EF4-FFF2-40B4-BE49-F238E27FC236}">
                <a16:creationId xmlns:a16="http://schemas.microsoft.com/office/drawing/2014/main" id="{76061F29-06A5-4370-B2F4-3A7FCD71B6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820" y="1567955"/>
            <a:ext cx="1188000" cy="1178497"/>
          </a:xfrm>
          <a:prstGeom prst="rect">
            <a:avLst/>
          </a:prstGeom>
        </p:spPr>
      </p:pic>
      <p:pic>
        <p:nvPicPr>
          <p:cNvPr id="17" name="Picture Placeholder 12" descr="A large building&#10;&#10;Description generated with very high confidence">
            <a:extLst>
              <a:ext uri="{FF2B5EF4-FFF2-40B4-BE49-F238E27FC236}">
                <a16:creationId xmlns:a16="http://schemas.microsoft.com/office/drawing/2014/main" id="{55606986-3B10-4788-BC88-5BED8C2A11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5955459" y="1572201"/>
            <a:ext cx="1188000" cy="1188178"/>
          </a:xfrm>
          <a:prstGeom prst="rect">
            <a:avLst/>
          </a:prstGeom>
        </p:spPr>
      </p:pic>
      <p:pic>
        <p:nvPicPr>
          <p:cNvPr id="18" name="Picture Placeholder 1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8E7539E-EA88-42B0-8253-BADF47EDF4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619" y="1574516"/>
            <a:ext cx="1188000" cy="1185179"/>
          </a:xfrm>
          <a:prstGeom prst="rect">
            <a:avLst/>
          </a:prstGeom>
        </p:spPr>
      </p:pic>
      <p:pic>
        <p:nvPicPr>
          <p:cNvPr id="19" name="Picture Placeholder 16" descr="A person riding on the back of a boat in the water&#10;&#10;Description generated with high confidence">
            <a:extLst>
              <a:ext uri="{FF2B5EF4-FFF2-40B4-BE49-F238E27FC236}">
                <a16:creationId xmlns:a16="http://schemas.microsoft.com/office/drawing/2014/main" id="{F35D6476-EC84-4657-AECE-183EEE2944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0" r="16560"/>
          <a:stretch>
            <a:fillRect/>
          </a:stretch>
        </p:blipFill>
        <p:spPr>
          <a:xfrm>
            <a:off x="3596149" y="1567955"/>
            <a:ext cx="1194952" cy="1191740"/>
          </a:xfrm>
          <a:prstGeom prst="rect">
            <a:avLst/>
          </a:prstGeom>
        </p:spPr>
      </p:pic>
      <p:pic>
        <p:nvPicPr>
          <p:cNvPr id="20" name="Picture Placeholder 18" descr="A body of water&#10;&#10;Description generated with very high confidence">
            <a:extLst>
              <a:ext uri="{FF2B5EF4-FFF2-40B4-BE49-F238E27FC236}">
                <a16:creationId xmlns:a16="http://schemas.microsoft.com/office/drawing/2014/main" id="{AF05DABB-6DF0-421F-AF19-3A294D31B7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7486" y="1569435"/>
            <a:ext cx="1181100" cy="1177925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C826F7A-B19D-47CA-BE34-02353965FD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7009" y="1569754"/>
            <a:ext cx="1181100" cy="1190625"/>
          </a:xfrm>
          <a:prstGeom prst="rect">
            <a:avLst/>
          </a:prstGeom>
        </p:spPr>
      </p:pic>
      <p:pic>
        <p:nvPicPr>
          <p:cNvPr id="22" name="Picture Placeholder 22" descr="A brown horse standing in a grassy field&#10;&#10;Description generated with very high confidence">
            <a:extLst>
              <a:ext uri="{FF2B5EF4-FFF2-40B4-BE49-F238E27FC236}">
                <a16:creationId xmlns:a16="http://schemas.microsoft.com/office/drawing/2014/main" id="{907C3170-4C27-4CC9-A407-15BB5202CF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4370" y="1568286"/>
            <a:ext cx="1243241" cy="1190625"/>
          </a:xfrm>
          <a:prstGeom prst="rect">
            <a:avLst/>
          </a:prstGeom>
        </p:spPr>
      </p:pic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71C930B9-63C8-4773-9129-223E5062228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88" y="1449869"/>
            <a:ext cx="1864776" cy="14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24.3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2|0.2|0.3|0.2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B5D93E0901645BF2E686761F3F2D6" ma:contentTypeVersion="13" ma:contentTypeDescription="Create a new document." ma:contentTypeScope="" ma:versionID="ac2e1e360b5753bd941140d2b29e6477">
  <xsd:schema xmlns:xsd="http://www.w3.org/2001/XMLSchema" xmlns:xs="http://www.w3.org/2001/XMLSchema" xmlns:p="http://schemas.microsoft.com/office/2006/metadata/properties" xmlns:ns3="30aa0107-66a8-4b7f-9e9d-60f9435b9587" xmlns:ns4="501fd8c4-e645-41e6-bd6b-e802fa3ae299" targetNamespace="http://schemas.microsoft.com/office/2006/metadata/properties" ma:root="true" ma:fieldsID="da726d4bf9c213032f7a5eefed982c46" ns3:_="" ns4:_="">
    <xsd:import namespace="30aa0107-66a8-4b7f-9e9d-60f9435b9587"/>
    <xsd:import namespace="501fd8c4-e645-41e6-bd6b-e802fa3ae2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a0107-66a8-4b7f-9e9d-60f9435b95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fd8c4-e645-41e6-bd6b-e802fa3ae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10070-363D-4C94-9494-CE96ED08D9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A0458-F7E2-4CF0-A4A0-42C970A94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8F70DF-7423-4F3C-8FD1-F8F0BD310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a0107-66a8-4b7f-9e9d-60f9435b9587"/>
    <ds:schemaRef ds:uri="501fd8c4-e645-41e6-bd6b-e802fa3ae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401</Words>
  <Application>Microsoft Office PowerPoint</Application>
  <PresentationFormat>Custom</PresentationFormat>
  <Paragraphs>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Arial Rounded MT Bold</vt:lpstr>
      <vt:lpstr>Verdana</vt:lpstr>
      <vt:lpstr>Blank</vt:lpstr>
      <vt:lpstr>PowerPoint Presentation</vt:lpstr>
      <vt:lpstr>AGENDA</vt:lpstr>
      <vt:lpstr>WE LIVE IN A LINEAR ECONOMY….</vt:lpstr>
      <vt:lpstr>WHILE NATURE WORKS IN CICLES…</vt:lpstr>
      <vt:lpstr>TECHNICAL LOOPS</vt:lpstr>
      <vt:lpstr>KEY DRIVERS</vt:lpstr>
      <vt:lpstr>Climate Change and RESOURCE SCARCITY</vt:lpstr>
      <vt:lpstr>4th Industrial Revolution and Customer Expectations</vt:lpstr>
      <vt:lpstr>Key Driver – REGULATION AND LEGISLATION</vt:lpstr>
      <vt:lpstr>WIN-WIN solution for all actors</vt:lpstr>
      <vt:lpstr>Blockchain - maintain the supply chain continuity</vt:lpstr>
      <vt:lpstr>Blockchain – WASTE MANAGEMENT</vt:lpstr>
      <vt:lpstr>Blockchain – WASTE MANAGEMENT</vt:lpstr>
      <vt:lpstr>Blockchain – WASTE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Daussa</dc:creator>
  <cp:lastModifiedBy>Jing-nan Jin</cp:lastModifiedBy>
  <cp:revision>9</cp:revision>
  <dcterms:created xsi:type="dcterms:W3CDTF">2019-11-12T17:51:51Z</dcterms:created>
  <dcterms:modified xsi:type="dcterms:W3CDTF">2020-11-03T14:47:59Z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0x01010051EB5D93E0901645BF2E686761F3F2D6</vt:lpwstr>
  </property>
</Properties>
</file>