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93817" autoAdjust="0"/>
  </p:normalViewPr>
  <p:slideViewPr>
    <p:cSldViewPr snapToGrid="0">
      <p:cViewPr>
        <p:scale>
          <a:sx n="100" d="100"/>
          <a:sy n="100" d="100"/>
        </p:scale>
        <p:origin x="30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er\Desktop\VN%20GHG%20Inventory%20Working%20Documen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N%20GHG%20Inventory%20Working%20Docum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N%20GHG%20Inventory%20Working%20Docum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N%20GHG%20Inventory%20Working%20Docum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VN%20GHG%20Inventory%20Working%20Docum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[VN GHG Inventory Working Documents.xlsx]Sheet6!PivotTable10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City Emissions (</a:t>
            </a:r>
            <a:r>
              <a:rPr lang="en-US" sz="1800" dirty="0" err="1"/>
              <a:t>tCO₂e</a:t>
            </a:r>
            <a:r>
              <a:rPr lang="en-US" sz="1800" dirty="0"/>
              <a:t>) for</a:t>
            </a:r>
            <a:r>
              <a:rPr lang="en-US" sz="1800" baseline="0" dirty="0"/>
              <a:t> 2017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diamond"/>
          <c:size val="5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square"/>
          <c:size val="5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triangle"/>
          <c:size val="5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Sheet6!$B$3</c:f>
              <c:strCache>
                <c:ptCount val="1"/>
                <c:pt idx="0">
                  <c:v>Total Stationary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Sheet6!$A$4:$A$7</c:f>
              <c:strCache>
                <c:ptCount val="3"/>
                <c:pt idx="0">
                  <c:v>Can Tho</c:v>
                </c:pt>
                <c:pt idx="1">
                  <c:v>Da Nang</c:v>
                </c:pt>
                <c:pt idx="2">
                  <c:v>Tam Ky</c:v>
                </c:pt>
              </c:strCache>
            </c:strRef>
          </c:cat>
          <c:val>
            <c:numRef>
              <c:f>Sheet6!$B$4:$B$7</c:f>
              <c:numCache>
                <c:formatCode>_(* #,##0.00_);_(* \(#,##0.00\);_(* "-"??_);_(@_)</c:formatCode>
                <c:ptCount val="3"/>
                <c:pt idx="0">
                  <c:v>3131104</c:v>
                </c:pt>
                <c:pt idx="1">
                  <c:v>2617700</c:v>
                </c:pt>
                <c:pt idx="2">
                  <c:v>268533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5-4DC1-AB0E-A682C5B35D07}"/>
            </c:ext>
          </c:extLst>
        </c:ser>
        <c:ser>
          <c:idx val="1"/>
          <c:order val="1"/>
          <c:tx>
            <c:strRef>
              <c:f>Sheet6!$C$3</c:f>
              <c:strCache>
                <c:ptCount val="1"/>
                <c:pt idx="0">
                  <c:v>Total Transport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Sheet6!$A$4:$A$7</c:f>
              <c:strCache>
                <c:ptCount val="3"/>
                <c:pt idx="0">
                  <c:v>Can Tho</c:v>
                </c:pt>
                <c:pt idx="1">
                  <c:v>Da Nang</c:v>
                </c:pt>
                <c:pt idx="2">
                  <c:v>Tam Ky</c:v>
                </c:pt>
              </c:strCache>
            </c:strRef>
          </c:cat>
          <c:val>
            <c:numRef>
              <c:f>Sheet6!$C$4:$C$7</c:f>
              <c:numCache>
                <c:formatCode>_(* #,##0.00_);_(* \(#,##0.00\);_(* "-"??_);_(@_)</c:formatCode>
                <c:ptCount val="3"/>
                <c:pt idx="0">
                  <c:v>516340</c:v>
                </c:pt>
                <c:pt idx="1">
                  <c:v>431676</c:v>
                </c:pt>
                <c:pt idx="2">
                  <c:v>44283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5-4DC1-AB0E-A682C5B35D07}"/>
            </c:ext>
          </c:extLst>
        </c:ser>
        <c:ser>
          <c:idx val="2"/>
          <c:order val="2"/>
          <c:tx>
            <c:strRef>
              <c:f>Sheet6!$D$3</c:f>
              <c:strCache>
                <c:ptCount val="1"/>
                <c:pt idx="0">
                  <c:v>Total Waste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Sheet6!$A$4:$A$7</c:f>
              <c:strCache>
                <c:ptCount val="3"/>
                <c:pt idx="0">
                  <c:v>Can Tho</c:v>
                </c:pt>
                <c:pt idx="1">
                  <c:v>Da Nang</c:v>
                </c:pt>
                <c:pt idx="2">
                  <c:v>Tam Ky</c:v>
                </c:pt>
              </c:strCache>
            </c:strRef>
          </c:cat>
          <c:val>
            <c:numRef>
              <c:f>Sheet6!$D$4:$D$7</c:f>
              <c:numCache>
                <c:formatCode>_(* #,##0.00_);_(* \(#,##0.00\);_(* "-"??_);_(@_)</c:formatCode>
                <c:ptCount val="3"/>
                <c:pt idx="0">
                  <c:v>369339</c:v>
                </c:pt>
                <c:pt idx="1">
                  <c:v>383107</c:v>
                </c:pt>
                <c:pt idx="2">
                  <c:v>28823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5-4DC1-AB0E-A682C5B35D0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543651704"/>
        <c:axId val="543652032"/>
      </c:barChart>
      <c:catAx>
        <c:axId val="543651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652032"/>
        <c:crosses val="autoZero"/>
        <c:auto val="1"/>
        <c:lblAlgn val="ctr"/>
        <c:lblOffset val="100"/>
        <c:noMultiLvlLbl val="0"/>
      </c:catAx>
      <c:valAx>
        <c:axId val="543652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543651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8BAA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aseline="0"/>
              <a:t> </a:t>
            </a:r>
            <a:r>
              <a:rPr lang="en-US" sz="1200" b="1" baseline="0"/>
              <a:t>Can Tho </a:t>
            </a:r>
            <a:r>
              <a:rPr lang="en-US" sz="1200" b="1"/>
              <a:t>Total Emissions</a:t>
            </a:r>
            <a:r>
              <a:rPr lang="en-US" sz="1200" b="1" baseline="0"/>
              <a:t> </a:t>
            </a:r>
            <a:r>
              <a:rPr lang="en-US" sz="1200" b="1"/>
              <a:t>(tCO₂e)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Sheet1!$B$9</c:f>
              <c:strCache>
                <c:ptCount val="1"/>
                <c:pt idx="0">
                  <c:v>Total (tCO₂e)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FB-4C5F-A32F-52E6841862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FB-4C5F-A32F-52E6841862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FB-4C5F-A32F-52E6841862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Sheet1!$A$10:$A$12</c:f>
              <c:strCache>
                <c:ptCount val="3"/>
                <c:pt idx="0">
                  <c:v>Stationary Energy</c:v>
                </c:pt>
                <c:pt idx="1">
                  <c:v>Transportation</c:v>
                </c:pt>
                <c:pt idx="2">
                  <c:v>Waste</c:v>
                </c:pt>
              </c:strCache>
            </c:strRef>
          </c:cat>
          <c:val>
            <c:numRef>
              <c:f>Sheet1!$B$10:$B$12</c:f>
              <c:numCache>
                <c:formatCode>#,##0</c:formatCode>
                <c:ptCount val="3"/>
                <c:pt idx="0">
                  <c:v>3131104</c:v>
                </c:pt>
                <c:pt idx="1">
                  <c:v>516340</c:v>
                </c:pt>
                <c:pt idx="2">
                  <c:v>369339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FB-4C5F-A32F-52E68418628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PH" sz="1200" b="1"/>
              <a:t>Da</a:t>
            </a:r>
            <a:r>
              <a:rPr lang="en-PH" sz="1200" b="1" baseline="0"/>
              <a:t> Nang </a:t>
            </a:r>
            <a:r>
              <a:rPr lang="en-PH" sz="1200" b="1"/>
              <a:t>Total Emissions</a:t>
            </a:r>
            <a:r>
              <a:rPr lang="en-PH" sz="1200" b="1" baseline="0"/>
              <a:t> </a:t>
            </a:r>
            <a:r>
              <a:rPr lang="en-PH" sz="1200" b="1"/>
              <a:t>(tCO₂e)</a:t>
            </a:r>
          </a:p>
        </c:rich>
      </c:tx>
      <c:layout>
        <c:manualLayout>
          <c:xMode val="edge"/>
          <c:yMode val="edge"/>
          <c:x val="0.19431911512751512"/>
          <c:y val="3.0535890934538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Sheet1!$B$16</c:f>
              <c:strCache>
                <c:ptCount val="1"/>
                <c:pt idx="0">
                  <c:v>Total (tCO₂e)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09-4FE4-9992-786BAB271F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09-4FE4-9992-786BAB271F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09-4FE4-9992-786BAB271F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Sheet1!$A$17:$A$19</c:f>
              <c:strCache>
                <c:ptCount val="3"/>
                <c:pt idx="0">
                  <c:v>Stationary Energy</c:v>
                </c:pt>
                <c:pt idx="1">
                  <c:v>Transportation</c:v>
                </c:pt>
                <c:pt idx="2">
                  <c:v>Waste</c:v>
                </c:pt>
              </c:strCache>
            </c:strRef>
          </c:cat>
          <c:val>
            <c:numRef>
              <c:f>Sheet1!$B$17:$B$19</c:f>
              <c:numCache>
                <c:formatCode>#,##0</c:formatCode>
                <c:ptCount val="3"/>
                <c:pt idx="0">
                  <c:v>2617700</c:v>
                </c:pt>
                <c:pt idx="1">
                  <c:v>431676</c:v>
                </c:pt>
                <c:pt idx="2">
                  <c:v>383107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09-4FE4-9992-786BAB271F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PH" sz="1200" b="1"/>
              <a:t>Tam Ky Total Emissions (tCO₂e)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Sheet1!$B$23</c:f>
              <c:strCache>
                <c:ptCount val="1"/>
                <c:pt idx="0">
                  <c:v>Total (tCO₂e)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28-46F3-B8B1-95E86CFFA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28-46F3-B8B1-95E86CFFA1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28-46F3-B8B1-95E86CFFA1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Sheet1!$A$24:$A$26</c:f>
              <c:strCache>
                <c:ptCount val="3"/>
                <c:pt idx="0">
                  <c:v>Stationary Energy</c:v>
                </c:pt>
                <c:pt idx="1">
                  <c:v>Transportation</c:v>
                </c:pt>
                <c:pt idx="2">
                  <c:v>Waste</c:v>
                </c:pt>
              </c:strCache>
            </c:strRef>
          </c:cat>
          <c:val>
            <c:numRef>
              <c:f>Sheet1!$B$24:$B$26</c:f>
              <c:numCache>
                <c:formatCode>#,##0</c:formatCode>
                <c:ptCount val="3"/>
                <c:pt idx="0">
                  <c:v>268533</c:v>
                </c:pt>
                <c:pt idx="1">
                  <c:v>44283</c:v>
                </c:pt>
                <c:pt idx="2">
                  <c:v>28823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28-46F3-B8B1-95E86CFFA15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*Can </a:t>
            </a:r>
            <a:r>
              <a:rPr lang="en-US" b="1" dirty="0" err="1"/>
              <a:t>Tho</a:t>
            </a:r>
            <a:r>
              <a:rPr lang="en-US" b="1" baseline="0" dirty="0"/>
              <a:t> GHG Emissions </a:t>
            </a:r>
            <a:r>
              <a:rPr lang="en-US" sz="1400" b="1" i="0" u="none" strike="noStrike" baseline="0" dirty="0">
                <a:effectLst/>
              </a:rPr>
              <a:t>by Sector/Sub-Sector </a:t>
            </a:r>
            <a:endParaRPr lang="en-US" b="1" dirty="0"/>
          </a:p>
        </c:rich>
      </c:tx>
      <c:layout>
        <c:manualLayout>
          <c:xMode val="edge"/>
          <c:yMode val="edge"/>
          <c:x val="0.17530232809895413"/>
          <c:y val="1.3735345629964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'Can Tho'!$B$40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74-403E-B2F3-E187611617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74-403E-B2F3-E187611617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74-403E-B2F3-E187611617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74-403E-B2F3-E187611617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74-403E-B2F3-E187611617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74-403E-B2F3-E1876116175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E74-403E-B2F3-E1876116175D}"/>
              </c:ext>
            </c:extLst>
          </c:dPt>
          <c:dLbls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36199830074151"/>
                      <c:h val="0.122663475475454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E74-403E-B2F3-E1876116175D}"/>
                </c:ext>
              </c:extLst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28448340666681"/>
                      <c:h val="9.24066499197903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E74-403E-B2F3-E1876116175D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325294046913321"/>
                      <c:h val="9.91747605153416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E74-403E-B2F3-E1876116175D}"/>
                </c:ext>
              </c:extLst>
            </c:dLbl>
            <c:dLbl>
              <c:idx val="6"/>
              <c:layout>
                <c:manualLayout>
                  <c:x val="8.7695811146184161E-2"/>
                  <c:y val="2.7419840062617336E-3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428147668935378"/>
                      <c:h val="7.5097947883333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E74-403E-B2F3-E1876116175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'Can Tho'!$A$41:$A$47</c:f>
              <c:strCache>
                <c:ptCount val="7"/>
                <c:pt idx="0">
                  <c:v>Stationary &gt; Residential </c:v>
                </c:pt>
                <c:pt idx="1">
                  <c:v>Stationary &gt; Commercial </c:v>
                </c:pt>
                <c:pt idx="2">
                  <c:v>Stationary &gt; Industrial </c:v>
                </c:pt>
                <c:pt idx="3">
                  <c:v>Stationary &gt; Agriculture</c:v>
                </c:pt>
                <c:pt idx="4">
                  <c:v>Transportation &gt; On-road</c:v>
                </c:pt>
                <c:pt idx="5">
                  <c:v>Waste &gt; Solid waste disposal</c:v>
                </c:pt>
                <c:pt idx="6">
                  <c:v>Waste &gt; Wastewater</c:v>
                </c:pt>
              </c:strCache>
            </c:strRef>
          </c:cat>
          <c:val>
            <c:numRef>
              <c:f>'Can Tho'!$B$41:$B$47</c:f>
              <c:numCache>
                <c:formatCode>#,##0</c:formatCode>
                <c:ptCount val="7"/>
                <c:pt idx="0">
                  <c:v>813254</c:v>
                </c:pt>
                <c:pt idx="1">
                  <c:v>194013</c:v>
                </c:pt>
                <c:pt idx="2">
                  <c:v>2058995</c:v>
                </c:pt>
                <c:pt idx="3">
                  <c:v>64842</c:v>
                </c:pt>
                <c:pt idx="4">
                  <c:v>516340</c:v>
                </c:pt>
                <c:pt idx="5">
                  <c:v>152151</c:v>
                </c:pt>
                <c:pt idx="6">
                  <c:v>217178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E74-403E-B2F3-E18761161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12/16/2020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1117</Words>
  <Application>Microsoft Office PowerPoint</Application>
  <PresentationFormat>Widescreen</PresentationFormat>
  <Paragraphs>185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Corbel</vt:lpstr>
      <vt:lpstr>Frutiger LT Std 55 Roman</vt:lpstr>
      <vt:lpstr>Lato Light</vt:lpstr>
      <vt:lpstr>Poppins</vt:lpstr>
      <vt:lpstr>Poppins Light</vt:lpstr>
      <vt:lpstr>Poppins Medium</vt:lpstr>
      <vt:lpstr>Times</vt:lpstr>
      <vt:lpstr>Trebuchet MS</vt:lpstr>
      <vt:lpstr>Wingdings</vt:lpstr>
      <vt:lpstr>Ecology 16x9</vt:lpstr>
      <vt:lpstr>Office Theme</vt:lpstr>
      <vt:lpstr>1_Office Theme</vt:lpstr>
      <vt:lpstr>Assistance on CAP Formulation in Viet Nam Cities</vt:lpstr>
      <vt:lpstr>PowerPoint Presentation</vt:lpstr>
      <vt:lpstr>PowerPoint Presentation</vt:lpstr>
      <vt:lpstr>PowerPoint Presentation</vt:lpstr>
      <vt:lpstr>City CAPs Assistance Results</vt:lpstr>
      <vt:lpstr>GHG Inventory Results</vt:lpstr>
      <vt:lpstr>GHG Inventory Results</vt:lpstr>
      <vt:lpstr>CRVA- Results example from Can Tho</vt:lpstr>
      <vt:lpstr>CRVA- Results example from Can Tho</vt:lpstr>
      <vt:lpstr>PowerPoint Presentation</vt:lpstr>
      <vt:lpstr>Insights and Lessons</vt:lpstr>
      <vt:lpstr>Insights and Lessons</vt:lpstr>
      <vt:lpstr>Insights and Lessons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Action Plan Formulation</dc:title>
  <dc:creator>Maria Adelaida Cea</dc:creator>
  <cp:lastModifiedBy>Maria Adelaida Cea</cp:lastModifiedBy>
  <cp:revision>102</cp:revision>
  <dcterms:created xsi:type="dcterms:W3CDTF">2020-05-03T17:21:38Z</dcterms:created>
  <dcterms:modified xsi:type="dcterms:W3CDTF">2020-12-17T00:01:47Z</dcterms:modified>
</cp:coreProperties>
</file>