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8" r:id="rId2"/>
    <p:sldId id="3352" r:id="rId3"/>
    <p:sldId id="4179" r:id="rId4"/>
    <p:sldId id="4174" r:id="rId5"/>
    <p:sldId id="4205" r:id="rId6"/>
    <p:sldId id="4206" r:id="rId7"/>
    <p:sldId id="4176" r:id="rId8"/>
    <p:sldId id="4214" r:id="rId9"/>
    <p:sldId id="4189" r:id="rId10"/>
    <p:sldId id="4215" r:id="rId11"/>
    <p:sldId id="4178" r:id="rId12"/>
    <p:sldId id="4197" r:id="rId13"/>
    <p:sldId id="4212" r:id="rId14"/>
    <p:sldId id="4213" r:id="rId15"/>
    <p:sldId id="419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97" autoAdjust="0"/>
    <p:restoredTop sz="78571" autoAdjust="0"/>
  </p:normalViewPr>
  <p:slideViewPr>
    <p:cSldViewPr snapToGrid="0">
      <p:cViewPr varScale="1">
        <p:scale>
          <a:sx n="86" d="100"/>
          <a:sy n="86" d="100"/>
        </p:scale>
        <p:origin x="1812" y="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808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VN%20GHG%20Inventory%20Working%20Documen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*Can </a:t>
            </a:r>
            <a:r>
              <a:rPr lang="en-US" b="1" dirty="0" err="1"/>
              <a:t>Tho</a:t>
            </a:r>
            <a:r>
              <a:rPr lang="en-US" b="1" baseline="0" dirty="0"/>
              <a:t> GHG Emissions (</a:t>
            </a:r>
            <a:r>
              <a:rPr lang="en-US" b="1" baseline="0" dirty="0" err="1"/>
              <a:t>tCO₂e</a:t>
            </a:r>
            <a:r>
              <a:rPr lang="en-US" b="1" baseline="0" dirty="0"/>
              <a:t>) </a:t>
            </a:r>
            <a:r>
              <a:rPr lang="en-US" sz="1400" b="1" i="0" u="none" strike="noStrike" baseline="0" dirty="0">
                <a:effectLst/>
              </a:rPr>
              <a:t>by Sector/Sub-Sector </a:t>
            </a:r>
            <a:endParaRPr lang="en-US" b="1" dirty="0"/>
          </a:p>
        </c:rich>
      </c:tx>
      <c:layout>
        <c:manualLayout>
          <c:xMode val="edge"/>
          <c:yMode val="edge"/>
          <c:x val="0.17530232809895413"/>
          <c:y val="1.37353456299645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'Can Tho'!$B$40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8F2-45EA-9126-DAB0040482B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8F2-45EA-9126-DAB0040482B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8F2-45EA-9126-DAB0040482B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8F2-45EA-9126-DAB0040482B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8F2-45EA-9126-DAB0040482B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8F2-45EA-9126-DAB0040482B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8F2-45EA-9126-DAB0040482BB}"/>
              </c:ext>
            </c:extLst>
          </c:dPt>
          <c:dLbls>
            <c:dLbl>
              <c:idx val="1"/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652848484769908"/>
                      <c:h val="9.973548103667900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8F2-45EA-9126-DAB0040482BB}"/>
                </c:ext>
              </c:extLst>
            </c:dLbl>
            <c:dLbl>
              <c:idx val="3"/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58F2-45EA-9126-DAB0040482BB}"/>
                </c:ext>
              </c:extLst>
            </c:dLbl>
            <c:dLbl>
              <c:idx val="4"/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1483178173193138"/>
                      <c:h val="9.240657100603541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58F2-45EA-9126-DAB0040482BB}"/>
                </c:ext>
              </c:extLst>
            </c:dLbl>
            <c:dLbl>
              <c:idx val="5"/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4325294046913321"/>
                      <c:h val="9.917476051534167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58F2-45EA-9126-DAB0040482BB}"/>
                </c:ext>
              </c:extLst>
            </c:dLbl>
            <c:dLbl>
              <c:idx val="6"/>
              <c:layout>
                <c:manualLayout>
                  <c:x val="8.7695811146184161E-2"/>
                  <c:y val="2.7419840062617336E-3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9428147668935378"/>
                      <c:h val="7.509794788333391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58F2-45EA-9126-DAB0040482BB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'Can Tho'!$A$41:$A$47</c:f>
              <c:strCache>
                <c:ptCount val="7"/>
                <c:pt idx="0">
                  <c:v>Stationary &gt; Residential </c:v>
                </c:pt>
                <c:pt idx="1">
                  <c:v>Stationary &gt; Commercial </c:v>
                </c:pt>
                <c:pt idx="2">
                  <c:v>Stationary &gt; Industrial </c:v>
                </c:pt>
                <c:pt idx="3">
                  <c:v>Stationary &gt; Agriculture</c:v>
                </c:pt>
                <c:pt idx="4">
                  <c:v>Transportation &gt; On-road</c:v>
                </c:pt>
                <c:pt idx="5">
                  <c:v>Waste &gt; Solid waste disposal</c:v>
                </c:pt>
                <c:pt idx="6">
                  <c:v>Waste &gt; Wastewater</c:v>
                </c:pt>
              </c:strCache>
            </c:strRef>
          </c:cat>
          <c:val>
            <c:numRef>
              <c:f>'Can Tho'!$B$41:$B$47</c:f>
              <c:numCache>
                <c:formatCode>#,##0</c:formatCode>
                <c:ptCount val="7"/>
                <c:pt idx="0">
                  <c:v>813254</c:v>
                </c:pt>
                <c:pt idx="1">
                  <c:v>194013</c:v>
                </c:pt>
                <c:pt idx="2">
                  <c:v>2058995</c:v>
                </c:pt>
                <c:pt idx="3">
                  <c:v>64842</c:v>
                </c:pt>
                <c:pt idx="4">
                  <c:v>516340</c:v>
                </c:pt>
                <c:pt idx="5">
                  <c:v>152151</c:v>
                </c:pt>
                <c:pt idx="6">
                  <c:v>217178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8F2-45EA-9126-DAB0040482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t>12/16/2020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t>12/16/2020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916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48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8" name="Picture 7" descr="Puffy white clouds in deep blue sk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Picture 9" descr="Closeup of plant shoo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Wave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5A74-0919-413E-865C-E0E8D1722ED7}" type="datetime1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E46A-5893-4F80-829A-F37AF8AAC03B}" type="datetime1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Closeup of green plant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Picture 8" descr="Wave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1B4D-F060-418E-A958-B2BDC1A258F8}" type="datetime1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AC23-C97B-41FB-9B89-C7FE0FB631CA}" type="datetime1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9673-AC7F-4F1F-84E4-F0E5EAAE106D}" type="datetime1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3310-D664-4933-9402-AB5DB0887727}" type="datetime1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7A63-5E3D-469C-A0D1-119323F4F95E}" type="datetime1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E56E745-E731-42F7-BC46-83DD513FC98F}" type="datetime1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</a:t>
            </a:r>
            <a:r>
              <a:rPr lang="en-US" dirty="0" err="1"/>
              <a:t>Tho</a:t>
            </a:r>
            <a:r>
              <a:rPr lang="en-US" dirty="0"/>
              <a:t> City Climate Action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/>
          <a:lstStyle/>
          <a:p>
            <a:r>
              <a:rPr lang="en-US" dirty="0"/>
              <a:t>Draft Results  as of November 2020</a:t>
            </a:r>
          </a:p>
        </p:txBody>
      </p:sp>
      <p:pic>
        <p:nvPicPr>
          <p:cNvPr id="1026" name="Picture 2" descr="Can Tho highlights and travel guide">
            <a:extLst>
              <a:ext uri="{FF2B5EF4-FFF2-40B4-BE49-F238E27FC236}">
                <a16:creationId xmlns:a16="http://schemas.microsoft.com/office/drawing/2014/main" id="{15AE5992-1B6F-4DE9-8361-43C7262A6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065" y="0"/>
            <a:ext cx="5458935" cy="203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n Tho city given Asian Townscape Award">
            <a:extLst>
              <a:ext uri="{FF2B5EF4-FFF2-40B4-BE49-F238E27FC236}">
                <a16:creationId xmlns:a16="http://schemas.microsoft.com/office/drawing/2014/main" id="{41A6C125-A82F-4E67-8074-564FDB788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79"/>
            <a:ext cx="2883347" cy="201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7E72086-8107-45D5-BC59-66D3E758F9DE}"/>
              </a:ext>
            </a:extLst>
          </p:cNvPr>
          <p:cNvGrpSpPr/>
          <p:nvPr/>
        </p:nvGrpSpPr>
        <p:grpSpPr>
          <a:xfrm>
            <a:off x="295562" y="6059657"/>
            <a:ext cx="11366096" cy="769000"/>
            <a:chOff x="295562" y="6059657"/>
            <a:chExt cx="11366096" cy="769000"/>
          </a:xfrm>
        </p:grpSpPr>
        <p:pic>
          <p:nvPicPr>
            <p:cNvPr id="5" name="Picture 2" descr="Image result for EU IUC">
              <a:extLst>
                <a:ext uri="{FF2B5EF4-FFF2-40B4-BE49-F238E27FC236}">
                  <a16:creationId xmlns:a16="http://schemas.microsoft.com/office/drawing/2014/main" id="{04E80A45-CF28-4C10-A02F-B3161931CBD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774"/>
            <a:stretch/>
          </p:blipFill>
          <p:spPr bwMode="auto">
            <a:xfrm>
              <a:off x="295562" y="6125281"/>
              <a:ext cx="1990439" cy="637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Image result for global covenant of mayors">
              <a:extLst>
                <a:ext uri="{FF2B5EF4-FFF2-40B4-BE49-F238E27FC236}">
                  <a16:creationId xmlns:a16="http://schemas.microsoft.com/office/drawing/2014/main" id="{FABAE719-41FA-4510-91E8-F9B760DE39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995" y="6087724"/>
              <a:ext cx="2153783" cy="637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CEE383B-CA54-41E8-B0D5-C36F82E88F4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9590" y="6087724"/>
              <a:ext cx="3324304" cy="729149"/>
            </a:xfrm>
            <a:prstGeom prst="rect">
              <a:avLst/>
            </a:prstGeom>
          </p:spPr>
        </p:pic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54EFADEB-4142-4402-BF85-AB69A5A6B8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8706" y="6149540"/>
              <a:ext cx="1592952" cy="529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Image result for EU IUC">
              <a:extLst>
                <a:ext uri="{FF2B5EF4-FFF2-40B4-BE49-F238E27FC236}">
                  <a16:creationId xmlns:a16="http://schemas.microsoft.com/office/drawing/2014/main" id="{288C6D14-2741-448D-8A2B-B35E3B11474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6" t="-4292" b="-1"/>
            <a:stretch/>
          </p:blipFill>
          <p:spPr bwMode="auto">
            <a:xfrm>
              <a:off x="2575752" y="6059657"/>
              <a:ext cx="865798" cy="76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278B4-816C-4398-AF25-B7154932B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6375" y="253785"/>
            <a:ext cx="9371949" cy="646331"/>
          </a:xfrm>
        </p:spPr>
        <p:txBody>
          <a:bodyPr/>
          <a:lstStyle/>
          <a:p>
            <a:r>
              <a:rPr lang="en-PH" dirty="0"/>
              <a:t>Mitigation Target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848DA7-B00A-4846-86EE-08699882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2700"/>
            <a:ext cx="410402" cy="228600"/>
          </a:xfrm>
        </p:spPr>
        <p:txBody>
          <a:bodyPr/>
          <a:lstStyle/>
          <a:p>
            <a:fld id="{9CD8D479-8942-46E8-A226-A4E01F7A105C}" type="slidenum">
              <a:rPr lang="en-PH" smtClean="0"/>
              <a:t>10</a:t>
            </a:fld>
            <a:endParaRPr lang="en-P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0F76BA-317F-4F44-95F7-37BF4815C7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3597" y="6604215"/>
            <a:ext cx="1000662" cy="228600"/>
          </a:xfrm>
        </p:spPr>
        <p:txBody>
          <a:bodyPr/>
          <a:lstStyle/>
          <a:p>
            <a:fld id="{6DD1B487-36FD-4CED-B07A-1A81FC6540B1}" type="datetime1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D0BCF2-7DC8-45F7-8228-12F4A3E34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48867" y="6591300"/>
            <a:ext cx="9144259" cy="228600"/>
          </a:xfrm>
        </p:spPr>
        <p:txBody>
          <a:bodyPr/>
          <a:lstStyle/>
          <a:p>
            <a:r>
              <a:rPr lang="en-US" dirty="0"/>
              <a:t>*2017 as baseline year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E6A794-41D7-429B-8522-B97EE0766E35}"/>
              </a:ext>
            </a:extLst>
          </p:cNvPr>
          <p:cNvSpPr txBox="1"/>
          <p:nvPr/>
        </p:nvSpPr>
        <p:spPr>
          <a:xfrm>
            <a:off x="1226375" y="809340"/>
            <a:ext cx="8127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Guiding Question for the Workshop:</a:t>
            </a:r>
          </a:p>
          <a:p>
            <a:r>
              <a:rPr lang="en-US" dirty="0"/>
              <a:t>Considering the findings, what target should we have?</a:t>
            </a:r>
            <a:endParaRPr lang="en-PH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38CAA19-B94B-4699-A2D8-ECC768C957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51134"/>
              </p:ext>
            </p:extLst>
          </p:nvPr>
        </p:nvGraphicFramePr>
        <p:xfrm>
          <a:off x="1531249" y="1743943"/>
          <a:ext cx="3759125" cy="152400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3130421">
                  <a:extLst>
                    <a:ext uri="{9D8B030D-6E8A-4147-A177-3AD203B41FA5}">
                      <a16:colId xmlns:a16="http://schemas.microsoft.com/office/drawing/2014/main" val="2668710167"/>
                    </a:ext>
                  </a:extLst>
                </a:gridCol>
                <a:gridCol w="628704">
                  <a:extLst>
                    <a:ext uri="{9D8B030D-6E8A-4147-A177-3AD203B41FA5}">
                      <a16:colId xmlns:a16="http://schemas.microsoft.com/office/drawing/2014/main" val="287412589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PH" sz="1100" u="none" strike="noStrike">
                          <a:effectLst/>
                        </a:rPr>
                        <a:t>Sectors and Sub-sectors</a:t>
                      </a:r>
                      <a:endParaRPr lang="en-PH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PH" sz="1100" u="none" strike="noStrike">
                          <a:effectLst/>
                        </a:rPr>
                        <a:t>Total</a:t>
                      </a:r>
                      <a:endParaRPr lang="en-PH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9929905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PH" sz="1100" u="none" strike="noStrike">
                          <a:effectLst/>
                        </a:rPr>
                        <a:t>Stationary &gt; Residential </a:t>
                      </a:r>
                      <a:endParaRPr lang="en-PH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1100" u="none" strike="noStrike">
                          <a:effectLst/>
                        </a:rPr>
                        <a:t>813,254</a:t>
                      </a:r>
                      <a:endParaRPr lang="en-PH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0715987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PH" sz="1100" u="none" strike="noStrike">
                          <a:effectLst/>
                        </a:rPr>
                        <a:t>Stationary &gt; Commercial </a:t>
                      </a:r>
                      <a:endParaRPr lang="en-PH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1100" u="none" strike="noStrike">
                          <a:effectLst/>
                        </a:rPr>
                        <a:t>194,013</a:t>
                      </a:r>
                      <a:endParaRPr lang="en-PH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729275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PH" sz="1100" u="none" strike="noStrike">
                          <a:effectLst/>
                        </a:rPr>
                        <a:t>Stationary &gt; Industrial </a:t>
                      </a:r>
                      <a:endParaRPr lang="en-PH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1100" u="none" strike="noStrike">
                          <a:effectLst/>
                        </a:rPr>
                        <a:t>2,058,995</a:t>
                      </a:r>
                      <a:endParaRPr lang="en-PH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404031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PH" sz="1100" u="none" strike="noStrike">
                          <a:effectLst/>
                        </a:rPr>
                        <a:t>Stationary &gt; Agriculture</a:t>
                      </a:r>
                      <a:endParaRPr lang="en-PH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1100" u="none" strike="noStrike">
                          <a:effectLst/>
                        </a:rPr>
                        <a:t>64,842</a:t>
                      </a:r>
                      <a:endParaRPr lang="en-PH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7585670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PH" sz="1100" u="none" strike="noStrike">
                          <a:effectLst/>
                        </a:rPr>
                        <a:t>Transportation &gt; On-road</a:t>
                      </a:r>
                      <a:endParaRPr lang="en-PH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1100" u="none" strike="noStrike">
                          <a:effectLst/>
                        </a:rPr>
                        <a:t>516,340</a:t>
                      </a:r>
                      <a:endParaRPr lang="en-PH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119201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PH" sz="1100" u="none" strike="noStrike">
                          <a:effectLst/>
                        </a:rPr>
                        <a:t>Waste &gt; Solid waste disposal</a:t>
                      </a:r>
                      <a:endParaRPr lang="en-PH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1100" u="none" strike="noStrike">
                          <a:effectLst/>
                        </a:rPr>
                        <a:t>152,151</a:t>
                      </a:r>
                      <a:endParaRPr lang="en-PH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8409571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PH" sz="1100" u="none" strike="noStrike">
                          <a:effectLst/>
                        </a:rPr>
                        <a:t>Waste &gt; Wastewater</a:t>
                      </a:r>
                      <a:endParaRPr lang="en-PH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1100" u="none" strike="noStrike" dirty="0">
                          <a:effectLst/>
                        </a:rPr>
                        <a:t>217,178</a:t>
                      </a:r>
                      <a:endParaRPr lang="en-PH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467926278"/>
                  </a:ext>
                </a:extLst>
              </a:tr>
            </a:tbl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24283A34-974E-46DB-A743-E3520138C7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9084141"/>
              </p:ext>
            </p:extLst>
          </p:nvPr>
        </p:nvGraphicFramePr>
        <p:xfrm>
          <a:off x="5528032" y="1416205"/>
          <a:ext cx="6170614" cy="4849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4D41EDD-C84B-45C0-8C00-B4EE40E7A891}"/>
              </a:ext>
            </a:extLst>
          </p:cNvPr>
          <p:cNvSpPr txBox="1"/>
          <p:nvPr/>
        </p:nvSpPr>
        <p:spPr>
          <a:xfrm>
            <a:off x="1390104" y="3867347"/>
            <a:ext cx="42412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600" b="1" i="1" dirty="0"/>
              <a:t>“Can </a:t>
            </a:r>
            <a:r>
              <a:rPr lang="en-PH" sz="1600" b="1" i="1" dirty="0" err="1"/>
              <a:t>Tho</a:t>
            </a:r>
            <a:r>
              <a:rPr lang="en-PH" sz="1600" b="1" i="1" dirty="0"/>
              <a:t> Mitigation Target will be based on the PIPA and consistent with the Viet Nam updated NDC which targets about </a:t>
            </a:r>
            <a:r>
              <a:rPr lang="en-PH" sz="1600" b="1" i="1" dirty="0">
                <a:solidFill>
                  <a:srgbClr val="FF0000"/>
                </a:solidFill>
              </a:rPr>
              <a:t>9%</a:t>
            </a:r>
            <a:r>
              <a:rPr lang="en-PH" sz="1600" b="1" i="1" dirty="0"/>
              <a:t> compared to BAU by 2030 with domestic resources, and 27% with international support”</a:t>
            </a:r>
          </a:p>
          <a:p>
            <a:endParaRPr lang="en-PH" sz="1600" b="1" i="1" dirty="0"/>
          </a:p>
          <a:p>
            <a:r>
              <a:rPr lang="en-PH" sz="1600" b="1" i="1" dirty="0"/>
              <a:t>“The city mitigation target in the CAP is subject to deliberation and approval  of the CTC People’s Committee”</a:t>
            </a:r>
          </a:p>
        </p:txBody>
      </p:sp>
    </p:spTree>
    <p:extLst>
      <p:ext uri="{BB962C8B-B14F-4D97-AF65-F5344CB8AC3E}">
        <p14:creationId xmlns:p14="http://schemas.microsoft.com/office/powerpoint/2010/main" val="188867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89088-6B29-4FA0-82AC-A3DD15AC4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PH" sz="4400" dirty="0"/>
              <a:t>6. Priority Adaptation Actions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7E6167-60F5-495E-9D39-9B26E9027D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H" dirty="0"/>
              <a:t>Strategies/Projects/Activities</a:t>
            </a:r>
          </a:p>
        </p:txBody>
      </p:sp>
    </p:spTree>
    <p:extLst>
      <p:ext uri="{BB962C8B-B14F-4D97-AF65-F5344CB8AC3E}">
        <p14:creationId xmlns:p14="http://schemas.microsoft.com/office/powerpoint/2010/main" val="242420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C7FA8-B940-41BF-955C-CBE75A7BB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734" y="354463"/>
            <a:ext cx="8092587" cy="755879"/>
          </a:xfrm>
        </p:spPr>
        <p:txBody>
          <a:bodyPr>
            <a:normAutofit fontScale="90000"/>
          </a:bodyPr>
          <a:lstStyle/>
          <a:p>
            <a:r>
              <a:rPr lang="en-PH" b="1" dirty="0">
                <a:solidFill>
                  <a:srgbClr val="FF0000"/>
                </a:solidFill>
              </a:rPr>
              <a:t>Population: </a:t>
            </a:r>
            <a:r>
              <a:rPr lang="en-PH" dirty="0"/>
              <a:t>Reducing Vulnerabilities and Managing Risks</a:t>
            </a:r>
            <a:endParaRPr lang="en-PH" b="1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05409A-967C-4F36-8C7A-E6DA0403B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7" y="6048829"/>
            <a:ext cx="410402" cy="228600"/>
          </a:xfrm>
        </p:spPr>
        <p:txBody>
          <a:bodyPr/>
          <a:lstStyle/>
          <a:p>
            <a:fld id="{9CD8D479-8942-46E8-A226-A4E01F7A105C}" type="slidenum">
              <a:rPr lang="en-PH" smtClean="0"/>
              <a:t>12</a:t>
            </a:fld>
            <a:endParaRPr lang="en-PH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EAB5E38-D3F0-4C8C-BDED-3E3825A9E8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6320" y="6048829"/>
            <a:ext cx="1000662" cy="228600"/>
          </a:xfrm>
        </p:spPr>
        <p:txBody>
          <a:bodyPr/>
          <a:lstStyle/>
          <a:p>
            <a:fld id="{94C81B4D-F060-418E-A958-B2BDC1A258F8}" type="datetime1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DEB91C8-4693-4651-BF89-A99011139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0633" y="6048829"/>
            <a:ext cx="9144259" cy="228600"/>
          </a:xfrm>
        </p:spPr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9D05409A-967C-4F36-8C7A-E6DA0403B328}"/>
              </a:ext>
            </a:extLst>
          </p:cNvPr>
          <p:cNvSpPr txBox="1">
            <a:spLocks/>
          </p:cNvSpPr>
          <p:nvPr/>
        </p:nvSpPr>
        <p:spPr>
          <a:xfrm>
            <a:off x="0" y="5604691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D8D479-8942-46E8-A226-A4E01F7A105C}" type="slidenum">
              <a:rPr lang="en-PH" smtClean="0"/>
              <a:pPr/>
              <a:t>12</a:t>
            </a:fld>
            <a:endParaRPr lang="en-PH" dirty="0"/>
          </a:p>
        </p:txBody>
      </p:sp>
      <p:sp>
        <p:nvSpPr>
          <p:cNvPr id="12" name="Date Placeholder 7">
            <a:extLst>
              <a:ext uri="{FF2B5EF4-FFF2-40B4-BE49-F238E27FC236}">
                <a16:creationId xmlns:a16="http://schemas.microsoft.com/office/drawing/2014/main" id="{FEAB5E38-D3F0-4C8C-BDED-3E3825A9E855}"/>
              </a:ext>
            </a:extLst>
          </p:cNvPr>
          <p:cNvSpPr txBox="1">
            <a:spLocks/>
          </p:cNvSpPr>
          <p:nvPr/>
        </p:nvSpPr>
        <p:spPr>
          <a:xfrm>
            <a:off x="453403" y="5604691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C81B4D-F060-418E-A958-B2BDC1A258F8}" type="datetime1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13" name="Footer Placeholder 8">
            <a:extLst>
              <a:ext uri="{FF2B5EF4-FFF2-40B4-BE49-F238E27FC236}">
                <a16:creationId xmlns:a16="http://schemas.microsoft.com/office/drawing/2014/main" id="{ADEB91C8-4693-4651-BF89-A99011139395}"/>
              </a:ext>
            </a:extLst>
          </p:cNvPr>
          <p:cNvSpPr txBox="1">
            <a:spLocks/>
          </p:cNvSpPr>
          <p:nvPr/>
        </p:nvSpPr>
        <p:spPr>
          <a:xfrm>
            <a:off x="1637716" y="5604691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DC9693B-B58B-4EBD-A38A-F95A9601B9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9176" y="1346131"/>
            <a:ext cx="2092874" cy="823912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PH" dirty="0"/>
              <a:t>CVRA Findings/Issues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00A6D8D-B056-4CA7-977A-AABF61B448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234582" y="1353683"/>
            <a:ext cx="8639022" cy="823912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PH" dirty="0"/>
              <a:t>Proposed Actions </a:t>
            </a:r>
          </a:p>
          <a:p>
            <a:pPr algn="ctr"/>
            <a:r>
              <a:rPr lang="en-PH" dirty="0"/>
              <a:t>(with specific targets)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6E7B8C87-06D2-4234-B00A-F95F195E63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078851"/>
              </p:ext>
            </p:extLst>
          </p:nvPr>
        </p:nvGraphicFramePr>
        <p:xfrm>
          <a:off x="1109809" y="2248263"/>
          <a:ext cx="10763795" cy="424549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73168">
                  <a:extLst>
                    <a:ext uri="{9D8B030D-6E8A-4147-A177-3AD203B41FA5}">
                      <a16:colId xmlns:a16="http://schemas.microsoft.com/office/drawing/2014/main" val="133074441"/>
                    </a:ext>
                  </a:extLst>
                </a:gridCol>
                <a:gridCol w="2915937">
                  <a:extLst>
                    <a:ext uri="{9D8B030D-6E8A-4147-A177-3AD203B41FA5}">
                      <a16:colId xmlns:a16="http://schemas.microsoft.com/office/drawing/2014/main" val="2278214594"/>
                    </a:ext>
                  </a:extLst>
                </a:gridCol>
                <a:gridCol w="2887345">
                  <a:extLst>
                    <a:ext uri="{9D8B030D-6E8A-4147-A177-3AD203B41FA5}">
                      <a16:colId xmlns:a16="http://schemas.microsoft.com/office/drawing/2014/main" val="3217335109"/>
                    </a:ext>
                  </a:extLst>
                </a:gridCol>
                <a:gridCol w="2887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4057">
                <a:tc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tabLst>
                          <a:tab pos="4402138" algn="l"/>
                        </a:tabLst>
                      </a:pPr>
                      <a:r>
                        <a:rPr lang="en-US" dirty="0"/>
                        <a:t>Planned</a:t>
                      </a:r>
                      <a:r>
                        <a:rPr lang="en-US" baseline="0" dirty="0"/>
                        <a:t> actions</a:t>
                      </a:r>
                      <a:endParaRPr lang="en-P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P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P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846189"/>
                  </a:ext>
                </a:extLst>
              </a:tr>
              <a:tr h="344057">
                <a:tc>
                  <a:txBody>
                    <a:bodyPr/>
                    <a:lstStyle/>
                    <a:p>
                      <a:endParaRPr lang="en-P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1600" b="1" dirty="0"/>
                        <a:t>Short-term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1600" b="1" dirty="0"/>
                        <a:t>Mid-term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1600" b="1" dirty="0"/>
                        <a:t>Long-term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312291"/>
                  </a:ext>
                </a:extLst>
              </a:tr>
              <a:tr h="344057">
                <a:tc>
                  <a:txBody>
                    <a:bodyPr/>
                    <a:lstStyle/>
                    <a:p>
                      <a:r>
                        <a:rPr lang="en-PH" sz="1600" b="1" dirty="0"/>
                        <a:t>Flood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PH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Building capacity to adapt with flood.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PH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Protection</a:t>
                      </a:r>
                      <a:r>
                        <a:rPr lang="en-PH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the natural canals within core area of the city</a:t>
                      </a:r>
                      <a:endParaRPr lang="en-PH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PH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PH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Completing the constructions for flood prevention from the WB project.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PH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Planning flood</a:t>
                      </a:r>
                      <a:r>
                        <a:rPr lang="en-PH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prevention for others sub-urban</a:t>
                      </a:r>
                      <a:r>
                        <a:rPr lang="en-PH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PH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1600" dirty="0">
                          <a:solidFill>
                            <a:schemeClr val="tx1"/>
                          </a:solidFill>
                        </a:rPr>
                        <a:t>Implement the</a:t>
                      </a:r>
                      <a:r>
                        <a:rPr lang="en-PH" sz="1600" baseline="0" dirty="0">
                          <a:solidFill>
                            <a:schemeClr val="tx1"/>
                          </a:solidFill>
                        </a:rPr>
                        <a:t> general measures at the delta scale</a:t>
                      </a:r>
                      <a:endParaRPr lang="en-PH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1649852"/>
                  </a:ext>
                </a:extLst>
              </a:tr>
              <a:tr h="344057">
                <a:tc>
                  <a:txBody>
                    <a:bodyPr/>
                    <a:lstStyle/>
                    <a:p>
                      <a:r>
                        <a:rPr lang="en-PH" sz="1600" b="1" dirty="0"/>
                        <a:t>River bank erosion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1600" dirty="0">
                          <a:solidFill>
                            <a:schemeClr val="tx1"/>
                          </a:solidFill>
                        </a:rPr>
                        <a:t>Building capacity</a:t>
                      </a:r>
                      <a:r>
                        <a:rPr lang="en-PH" sz="1600" baseline="0" dirty="0">
                          <a:solidFill>
                            <a:schemeClr val="tx1"/>
                          </a:solidFill>
                        </a:rPr>
                        <a:t> for emergency response</a:t>
                      </a:r>
                      <a:endParaRPr lang="en-PH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1600" dirty="0">
                          <a:solidFill>
                            <a:schemeClr val="tx1"/>
                          </a:solidFill>
                        </a:rPr>
                        <a:t>Invest dyke</a:t>
                      </a:r>
                      <a:r>
                        <a:rPr lang="en-PH" sz="1600" baseline="0" dirty="0">
                          <a:solidFill>
                            <a:schemeClr val="tx1"/>
                          </a:solidFill>
                        </a:rPr>
                        <a:t> construction at the vulnerable locations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PH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466451"/>
                  </a:ext>
                </a:extLst>
              </a:tr>
              <a:tr h="3440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Salinity intrusion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1600" dirty="0"/>
                        <a:t>1. Enhance management agencies and community respond to salinity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1600" b="0" dirty="0"/>
                        <a:t>1. Invest</a:t>
                      </a:r>
                      <a:r>
                        <a:rPr lang="en-PH" sz="1600" b="0" baseline="0" dirty="0"/>
                        <a:t> for a complete</a:t>
                      </a:r>
                      <a:r>
                        <a:rPr lang="en-PH" sz="1600" b="0" dirty="0"/>
                        <a:t> salinity monitoring and early</a:t>
                      </a:r>
                      <a:r>
                        <a:rPr lang="en-PH" sz="1600" b="0" baseline="0" dirty="0"/>
                        <a:t> warning </a:t>
                      </a:r>
                      <a:r>
                        <a:rPr lang="en-PH" sz="1600" b="0" dirty="0"/>
                        <a:t>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1600" dirty="0"/>
                        <a:t>1. Use desalination technology</a:t>
                      </a:r>
                    </a:p>
                    <a:p>
                      <a:r>
                        <a:rPr lang="en-PH" sz="1600" dirty="0"/>
                        <a:t>2. Change water source</a:t>
                      </a:r>
                      <a:r>
                        <a:rPr lang="en-PH" sz="1600" baseline="0" dirty="0"/>
                        <a:t> locations to mitigate salt.</a:t>
                      </a:r>
                      <a:endParaRPr lang="en-PH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3397165"/>
                  </a:ext>
                </a:extLst>
              </a:tr>
              <a:tr h="344057">
                <a:tc>
                  <a:txBody>
                    <a:bodyPr/>
                    <a:lstStyle/>
                    <a:p>
                      <a:r>
                        <a:rPr lang="en-PH" sz="1600" b="1" dirty="0">
                          <a:solidFill>
                            <a:schemeClr val="tx1"/>
                          </a:solidFill>
                        </a:rPr>
                        <a:t>High tide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1600" dirty="0">
                          <a:solidFill>
                            <a:schemeClr val="tx1"/>
                          </a:solidFill>
                        </a:rPr>
                        <a:t>Building a early warning for high tide to reduce its consequences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1600" dirty="0">
                          <a:solidFill>
                            <a:schemeClr val="tx1"/>
                          </a:solidFill>
                        </a:rPr>
                        <a:t>Improve the transportation</a:t>
                      </a:r>
                      <a:r>
                        <a:rPr lang="en-PH" sz="1600" baseline="0" dirty="0">
                          <a:solidFill>
                            <a:schemeClr val="tx1"/>
                          </a:solidFill>
                        </a:rPr>
                        <a:t> system adapting with high-tide </a:t>
                      </a:r>
                      <a:endParaRPr lang="en-PH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1600" dirty="0">
                          <a:solidFill>
                            <a:schemeClr val="tx1"/>
                          </a:solidFill>
                        </a:rPr>
                        <a:t>Consider</a:t>
                      </a:r>
                      <a:r>
                        <a:rPr lang="en-PH" sz="1600" baseline="0" dirty="0">
                          <a:solidFill>
                            <a:schemeClr val="tx1"/>
                          </a:solidFill>
                        </a:rPr>
                        <a:t> for the measure at the delta scale</a:t>
                      </a:r>
                      <a:endParaRPr lang="en-PH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8863351"/>
                  </a:ext>
                </a:extLst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0" r="21506"/>
          <a:stretch/>
        </p:blipFill>
        <p:spPr>
          <a:xfrm>
            <a:off x="9516140" y="63491"/>
            <a:ext cx="1389985" cy="112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20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C7FA8-B940-41BF-955C-CBE75A7BB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524" y="246001"/>
            <a:ext cx="7704054" cy="755879"/>
          </a:xfrm>
        </p:spPr>
        <p:txBody>
          <a:bodyPr>
            <a:normAutofit fontScale="90000"/>
          </a:bodyPr>
          <a:lstStyle/>
          <a:p>
            <a:r>
              <a:rPr lang="en-PH" b="1" dirty="0">
                <a:solidFill>
                  <a:srgbClr val="FF0000"/>
                </a:solidFill>
              </a:rPr>
              <a:t>Infrastructure: </a:t>
            </a:r>
            <a:r>
              <a:rPr lang="en-PH" dirty="0"/>
              <a:t>Reducing Vulnerabilities and Managing Risks</a:t>
            </a:r>
            <a:endParaRPr lang="en-PH" b="1" dirty="0">
              <a:solidFill>
                <a:srgbClr val="FF0000"/>
              </a:solidFill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9D05409A-967C-4F36-8C7A-E6DA0403B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5994762"/>
            <a:ext cx="410402" cy="228600"/>
          </a:xfrm>
        </p:spPr>
        <p:txBody>
          <a:bodyPr/>
          <a:lstStyle/>
          <a:p>
            <a:fld id="{9CD8D479-8942-46E8-A226-A4E01F7A105C}" type="slidenum">
              <a:rPr lang="en-PH" smtClean="0"/>
              <a:t>13</a:t>
            </a:fld>
            <a:endParaRPr lang="en-PH" dirty="0"/>
          </a:p>
        </p:txBody>
      </p:sp>
      <p:sp>
        <p:nvSpPr>
          <p:cNvPr id="12" name="Date Placeholder 7">
            <a:extLst>
              <a:ext uri="{FF2B5EF4-FFF2-40B4-BE49-F238E27FC236}">
                <a16:creationId xmlns:a16="http://schemas.microsoft.com/office/drawing/2014/main" id="{FEAB5E38-D3F0-4C8C-BDED-3E3825A9E8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3403" y="5994762"/>
            <a:ext cx="1000662" cy="228600"/>
          </a:xfrm>
        </p:spPr>
        <p:txBody>
          <a:bodyPr/>
          <a:lstStyle/>
          <a:p>
            <a:fld id="{94C81B4D-F060-418E-A958-B2BDC1A258F8}" type="datetime1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13" name="Footer Placeholder 8">
            <a:extLst>
              <a:ext uri="{FF2B5EF4-FFF2-40B4-BE49-F238E27FC236}">
                <a16:creationId xmlns:a16="http://schemas.microsoft.com/office/drawing/2014/main" id="{ADEB91C8-4693-4651-BF89-A99011139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37716" y="5994762"/>
            <a:ext cx="9144259" cy="228600"/>
          </a:xfrm>
        </p:spPr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DC9693B-B58B-4EBD-A38A-F95A9601B9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0446" y="1324980"/>
            <a:ext cx="1970973" cy="823912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algn="ctr"/>
            <a:r>
              <a:rPr lang="en-PH" dirty="0"/>
              <a:t>CVRA Findings/Issues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00A6D8D-B056-4CA7-977A-AABF61B448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096358" y="1324980"/>
            <a:ext cx="8709279" cy="823912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PH" dirty="0"/>
              <a:t>Proposed Actions </a:t>
            </a:r>
          </a:p>
          <a:p>
            <a:pPr algn="ctr"/>
            <a:r>
              <a:rPr lang="en-PH" dirty="0"/>
              <a:t>(with specific targets)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6E7B8C87-06D2-4234-B00A-F95F195E63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930200"/>
              </p:ext>
            </p:extLst>
          </p:nvPr>
        </p:nvGraphicFramePr>
        <p:xfrm>
          <a:off x="1030447" y="2189281"/>
          <a:ext cx="10763795" cy="432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73168">
                  <a:extLst>
                    <a:ext uri="{9D8B030D-6E8A-4147-A177-3AD203B41FA5}">
                      <a16:colId xmlns:a16="http://schemas.microsoft.com/office/drawing/2014/main" val="133074441"/>
                    </a:ext>
                  </a:extLst>
                </a:gridCol>
                <a:gridCol w="2915937">
                  <a:extLst>
                    <a:ext uri="{9D8B030D-6E8A-4147-A177-3AD203B41FA5}">
                      <a16:colId xmlns:a16="http://schemas.microsoft.com/office/drawing/2014/main" val="2278214594"/>
                    </a:ext>
                  </a:extLst>
                </a:gridCol>
                <a:gridCol w="2887345">
                  <a:extLst>
                    <a:ext uri="{9D8B030D-6E8A-4147-A177-3AD203B41FA5}">
                      <a16:colId xmlns:a16="http://schemas.microsoft.com/office/drawing/2014/main" val="3217335109"/>
                    </a:ext>
                  </a:extLst>
                </a:gridCol>
                <a:gridCol w="2887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4057">
                <a:tc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tabLst>
                          <a:tab pos="4402138" algn="l"/>
                        </a:tabLst>
                      </a:pPr>
                      <a:r>
                        <a:rPr lang="en-US" dirty="0"/>
                        <a:t>Planned</a:t>
                      </a:r>
                      <a:r>
                        <a:rPr lang="en-US" baseline="0" dirty="0"/>
                        <a:t> actions</a:t>
                      </a:r>
                      <a:endParaRPr lang="en-P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P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P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846189"/>
                  </a:ext>
                </a:extLst>
              </a:tr>
              <a:tr h="344057">
                <a:tc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b="1" dirty="0"/>
                        <a:t>Short-term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b="1" dirty="0"/>
                        <a:t>Mid-term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b="1" dirty="0"/>
                        <a:t>Long-term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312291"/>
                  </a:ext>
                </a:extLst>
              </a:tr>
              <a:tr h="344057">
                <a:tc>
                  <a:txBody>
                    <a:bodyPr/>
                    <a:lstStyle/>
                    <a:p>
                      <a:r>
                        <a:rPr lang="en-PH" b="1" dirty="0"/>
                        <a:t>Flood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b="0" baseline="0" dirty="0"/>
                        <a:t>1. Enhance adaptation activities in production and livelihood to flood.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b="0" baseline="0" dirty="0"/>
                        <a:t>1. Development on</a:t>
                      </a:r>
                      <a:endParaRPr lang="en-PH" b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b="0" baseline="0" dirty="0"/>
                        <a:t>Blue-Green infrastructure constructions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dirty="0"/>
                        <a:t>Improve</a:t>
                      </a:r>
                      <a:r>
                        <a:rPr lang="en-US" baseline="0" dirty="0"/>
                        <a:t> water drainage network.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baseline="0" dirty="0"/>
                        <a:t>Change house design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1649852"/>
                  </a:ext>
                </a:extLst>
              </a:tr>
              <a:tr h="344057">
                <a:tc>
                  <a:txBody>
                    <a:bodyPr/>
                    <a:lstStyle/>
                    <a:p>
                      <a:r>
                        <a:rPr lang="en-PH" b="1" dirty="0"/>
                        <a:t>River bank erosion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b="0" baseline="0" dirty="0"/>
                        <a:t>1. </a:t>
                      </a:r>
                      <a:r>
                        <a:rPr lang="en-US" dirty="0"/>
                        <a:t>Resettle</a:t>
                      </a:r>
                      <a:r>
                        <a:rPr lang="en-US" baseline="0" dirty="0"/>
                        <a:t> vulnerable communities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b="0" baseline="0" dirty="0"/>
                        <a:t>1. </a:t>
                      </a:r>
                      <a:r>
                        <a:rPr lang="en-US" dirty="0"/>
                        <a:t>Construct</a:t>
                      </a:r>
                      <a:r>
                        <a:rPr lang="en-US" baseline="0" dirty="0"/>
                        <a:t> river embankment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466451"/>
                  </a:ext>
                </a:extLst>
              </a:tr>
              <a:tr h="3440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Salinity intrusion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600" dirty="0"/>
                        <a:t>Enhance</a:t>
                      </a:r>
                      <a:r>
                        <a:rPr lang="en-US" sz="1600" baseline="0" dirty="0"/>
                        <a:t> the existing monitoring and warning.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600" baseline="0" dirty="0"/>
                        <a:t>Prepare a plan for water supply security in urgent case.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PH" sz="1600" b="0" baseline="0" dirty="0"/>
                        <a:t>E</a:t>
                      </a:r>
                      <a:r>
                        <a:rPr lang="en-US" sz="1600" baseline="0" dirty="0" err="1"/>
                        <a:t>arly</a:t>
                      </a:r>
                      <a:r>
                        <a:rPr lang="en-US" sz="1600" baseline="0" dirty="0"/>
                        <a:t> warning system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600" dirty="0"/>
                        <a:t>Develop a adaptive agriculture</a:t>
                      </a:r>
                      <a:r>
                        <a:rPr lang="en-US" sz="1600" baseline="0" dirty="0"/>
                        <a:t> production (adaptive varieties, cultivation…).</a:t>
                      </a:r>
                      <a:endParaRPr lang="en-US" sz="1600" dirty="0"/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600" baseline="0" dirty="0"/>
                        <a:t>Adaptive water supply security.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1600" b="0" baseline="0" dirty="0"/>
                        <a:t>1. </a:t>
                      </a:r>
                      <a:r>
                        <a:rPr lang="en-PH" sz="1600" dirty="0"/>
                        <a:t>Use desalination technology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3397165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607" y="137579"/>
            <a:ext cx="2258069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98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C7FA8-B940-41BF-955C-CBE75A7BB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734" y="354463"/>
            <a:ext cx="7605475" cy="755879"/>
          </a:xfrm>
        </p:spPr>
        <p:txBody>
          <a:bodyPr>
            <a:normAutofit fontScale="90000"/>
          </a:bodyPr>
          <a:lstStyle/>
          <a:p>
            <a:r>
              <a:rPr lang="en-PH" b="1" dirty="0">
                <a:solidFill>
                  <a:srgbClr val="FF0000"/>
                </a:solidFill>
              </a:rPr>
              <a:t>Land-use: </a:t>
            </a:r>
            <a:r>
              <a:rPr lang="en-PH" dirty="0"/>
              <a:t>Reducing Vulnerabilities and Managing Risks</a:t>
            </a:r>
            <a:endParaRPr lang="en-PH" b="1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05409A-967C-4F36-8C7A-E6DA0403B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5856503"/>
            <a:ext cx="410402" cy="228600"/>
          </a:xfrm>
        </p:spPr>
        <p:txBody>
          <a:bodyPr/>
          <a:lstStyle/>
          <a:p>
            <a:fld id="{9CD8D479-8942-46E8-A226-A4E01F7A105C}" type="slidenum">
              <a:rPr lang="en-PH" smtClean="0"/>
              <a:t>14</a:t>
            </a:fld>
            <a:endParaRPr lang="en-PH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EAB5E38-D3F0-4C8C-BDED-3E3825A9E8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3403" y="5856503"/>
            <a:ext cx="1000662" cy="228600"/>
          </a:xfrm>
        </p:spPr>
        <p:txBody>
          <a:bodyPr/>
          <a:lstStyle/>
          <a:p>
            <a:fld id="{94C81B4D-F060-418E-A958-B2BDC1A258F8}" type="datetime1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DEB91C8-4693-4651-BF89-A99011139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37716" y="5856503"/>
            <a:ext cx="9144259" cy="228600"/>
          </a:xfrm>
        </p:spPr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DC9693B-B58B-4EBD-A38A-F95A9601B9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2351" y="1222965"/>
            <a:ext cx="1907178" cy="823912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algn="ctr"/>
            <a:r>
              <a:rPr lang="en-PH" dirty="0"/>
              <a:t>CVRA Findings/Issues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E00A6D8D-B056-4CA7-977A-AABF61B448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799011" y="1212335"/>
            <a:ext cx="8804218" cy="823912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PH" dirty="0"/>
              <a:t>Proposed Actions </a:t>
            </a:r>
          </a:p>
          <a:p>
            <a:pPr algn="ctr"/>
            <a:r>
              <a:rPr lang="en-PH" dirty="0"/>
              <a:t>(with specific targets)</a:t>
            </a:r>
          </a:p>
        </p:txBody>
      </p:sp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6E7B8C87-06D2-4234-B00A-F95F195E63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900483"/>
              </p:ext>
            </p:extLst>
          </p:nvPr>
        </p:nvGraphicFramePr>
        <p:xfrm>
          <a:off x="827947" y="2085857"/>
          <a:ext cx="10763795" cy="4389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73168">
                  <a:extLst>
                    <a:ext uri="{9D8B030D-6E8A-4147-A177-3AD203B41FA5}">
                      <a16:colId xmlns:a16="http://schemas.microsoft.com/office/drawing/2014/main" val="133074441"/>
                    </a:ext>
                  </a:extLst>
                </a:gridCol>
                <a:gridCol w="2915937">
                  <a:extLst>
                    <a:ext uri="{9D8B030D-6E8A-4147-A177-3AD203B41FA5}">
                      <a16:colId xmlns:a16="http://schemas.microsoft.com/office/drawing/2014/main" val="2278214594"/>
                    </a:ext>
                  </a:extLst>
                </a:gridCol>
                <a:gridCol w="2887345">
                  <a:extLst>
                    <a:ext uri="{9D8B030D-6E8A-4147-A177-3AD203B41FA5}">
                      <a16:colId xmlns:a16="http://schemas.microsoft.com/office/drawing/2014/main" val="3217335109"/>
                    </a:ext>
                  </a:extLst>
                </a:gridCol>
                <a:gridCol w="2887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4057">
                <a:tc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tabLst>
                          <a:tab pos="4402138" algn="l"/>
                        </a:tabLst>
                      </a:pPr>
                      <a:r>
                        <a:rPr lang="en-US" dirty="0"/>
                        <a:t>Planned</a:t>
                      </a:r>
                      <a:r>
                        <a:rPr lang="en-US" baseline="0" dirty="0"/>
                        <a:t> actions</a:t>
                      </a:r>
                      <a:endParaRPr lang="en-P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P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P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846189"/>
                  </a:ext>
                </a:extLst>
              </a:tr>
              <a:tr h="344057">
                <a:tc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b="1" dirty="0"/>
                        <a:t>Short-term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b="1" dirty="0"/>
                        <a:t>Mid-term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b="1" dirty="0"/>
                        <a:t>Long-term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312291"/>
                  </a:ext>
                </a:extLst>
              </a:tr>
              <a:tr h="344057">
                <a:tc>
                  <a:txBody>
                    <a:bodyPr/>
                    <a:lstStyle/>
                    <a:p>
                      <a:r>
                        <a:rPr lang="en-PH" b="1" dirty="0"/>
                        <a:t>Flood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b="0" baseline="0" dirty="0"/>
                        <a:t>1. Strengthen land use plan implementation</a:t>
                      </a:r>
                      <a:endParaRPr lang="en-PH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b="0" baseline="0" dirty="0"/>
                        <a:t>1. </a:t>
                      </a:r>
                      <a:r>
                        <a:rPr lang="en-PH" sz="18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Research and design synchronized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b="0" baseline="0" dirty="0"/>
                        <a:t>1. </a:t>
                      </a:r>
                      <a:r>
                        <a:rPr lang="en-PH" dirty="0"/>
                        <a:t>Integrated regional development.</a:t>
                      </a:r>
                    </a:p>
                    <a:p>
                      <a:endParaRPr lang="en-PH" sz="1800" b="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1649852"/>
                  </a:ext>
                </a:extLst>
              </a:tr>
              <a:tr h="344057">
                <a:tc>
                  <a:txBody>
                    <a:bodyPr/>
                    <a:lstStyle/>
                    <a:p>
                      <a:r>
                        <a:rPr lang="en-PH" b="1" dirty="0"/>
                        <a:t>River bank erosion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b="0" baseline="0" dirty="0"/>
                        <a:t>1. </a:t>
                      </a:r>
                      <a:r>
                        <a:rPr lang="en-PH" sz="18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Strengthen embankment construction supervision, management and maintenance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b="0" baseline="0" dirty="0"/>
                        <a:t>1. </a:t>
                      </a:r>
                      <a:r>
                        <a:rPr lang="en-US" b="0" dirty="0"/>
                        <a:t>Plant native trees and shrubs along the banks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b="0" baseline="0" dirty="0"/>
                        <a:t>1. </a:t>
                      </a:r>
                      <a:r>
                        <a:rPr lang="en-US" b="0" baseline="0" dirty="0"/>
                        <a:t>Inter-provincial coordination against sand exploitation</a:t>
                      </a:r>
                      <a:endParaRPr lang="en-US" b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dirty="0"/>
                        <a:t>2. Alternative materials without sand.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466451"/>
                  </a:ext>
                </a:extLst>
              </a:tr>
              <a:tr h="3440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Salinity intrusion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b="0" baseline="0" dirty="0"/>
                        <a:t>1. </a:t>
                      </a:r>
                      <a:r>
                        <a:rPr lang="en-PH" sz="18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Use tolerance plants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b="0" baseline="0" dirty="0"/>
                        <a:t>1. </a:t>
                      </a:r>
                      <a:r>
                        <a:rPr lang="en-US" b="0" dirty="0"/>
                        <a:t>Take research</a:t>
                      </a:r>
                      <a:r>
                        <a:rPr lang="en-US" b="0" baseline="0" dirty="0"/>
                        <a:t> results </a:t>
                      </a:r>
                      <a:r>
                        <a:rPr lang="en-US" b="0" dirty="0"/>
                        <a:t>into account</a:t>
                      </a:r>
                      <a:endParaRPr lang="en-PH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b="0" baseline="0" dirty="0"/>
                        <a:t>1. </a:t>
                      </a:r>
                      <a:r>
                        <a:rPr lang="en-PH" dirty="0"/>
                        <a:t>Internationally</a:t>
                      </a:r>
                      <a:r>
                        <a:rPr lang="en-PH" baseline="0" dirty="0"/>
                        <a:t> water cooperation</a:t>
                      </a:r>
                      <a:endParaRPr lang="en-P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3397165"/>
                  </a:ext>
                </a:extLst>
              </a:tr>
              <a:tr h="344057">
                <a:tc>
                  <a:txBody>
                    <a:bodyPr/>
                    <a:lstStyle/>
                    <a:p>
                      <a:r>
                        <a:rPr lang="en-PH" b="1" dirty="0"/>
                        <a:t>High tide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b="0" baseline="0" dirty="0"/>
                        <a:t>1. </a:t>
                      </a:r>
                      <a:r>
                        <a:rPr lang="en-PH" sz="18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Improve water drainage conduits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b="0" baseline="0" dirty="0"/>
                        <a:t>1. </a:t>
                      </a:r>
                      <a:r>
                        <a:rPr lang="en-PH" b="0" dirty="0"/>
                        <a:t>Raise</a:t>
                      </a:r>
                      <a:r>
                        <a:rPr lang="en-PH" b="0" baseline="0" dirty="0"/>
                        <a:t> community awareness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b="0" baseline="0" dirty="0"/>
                        <a:t>1. </a:t>
                      </a:r>
                      <a:r>
                        <a:rPr lang="en-PH" sz="18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Invest for a dyke system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8863351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4"/>
          <a:stretch/>
        </p:blipFill>
        <p:spPr>
          <a:xfrm>
            <a:off x="9239694" y="115055"/>
            <a:ext cx="2044592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97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89088-6B29-4FA0-82AC-A3DD15AC4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PH" sz="4400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7E6167-60F5-495E-9D39-9B26E9027D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H" dirty="0"/>
              <a:t>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18580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E3F92-5BBA-4335-8C75-0C8262D8D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/>
              <a:t>Background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451DEA-DD09-4902-97C4-F9E53A3F1A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PH" dirty="0"/>
              <a:t>About the City</a:t>
            </a:r>
          </a:p>
        </p:txBody>
      </p:sp>
    </p:spTree>
    <p:extLst>
      <p:ext uri="{BB962C8B-B14F-4D97-AF65-F5344CB8AC3E}">
        <p14:creationId xmlns:p14="http://schemas.microsoft.com/office/powerpoint/2010/main" val="50517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C2BB3-845E-4741-96E7-97AD49C46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/>
              <a:t>Can </a:t>
            </a:r>
            <a:r>
              <a:rPr lang="en-PH" dirty="0" err="1"/>
              <a:t>Tho</a:t>
            </a:r>
            <a:r>
              <a:rPr lang="en-PH" dirty="0"/>
              <a:t> City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9A8940-FA41-4D88-9497-9EEC5BF8D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PH" smtClean="0"/>
              <a:t>3</a:t>
            </a:fld>
            <a:endParaRPr lang="en-P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8C975C-DAB6-48BA-A678-95B43B6B7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E8F8E0-94A9-4088-BA2A-FD1D345A1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734" y="1632576"/>
            <a:ext cx="6657409" cy="4554107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265234" y="1936965"/>
            <a:ext cx="3284538" cy="229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PH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Area: 1.439km</a:t>
            </a:r>
            <a:r>
              <a:rPr lang="en-PH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PH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en-PH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Population: 1.235.954 </a:t>
            </a:r>
            <a:r>
              <a:rPr lang="en-PH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endParaRPr lang="en-PH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en-PH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Polulation</a:t>
            </a:r>
            <a:r>
              <a:rPr lang="en-PH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density 859 </a:t>
            </a:r>
            <a:r>
              <a:rPr lang="en-PH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PH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/km</a:t>
            </a:r>
            <a:r>
              <a:rPr lang="en-PH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PH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(Can </a:t>
            </a:r>
            <a:r>
              <a:rPr lang="en-PH" sz="16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</a:t>
            </a:r>
            <a:r>
              <a:rPr lang="en-PH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Statistical Yearbook, 2019)</a:t>
            </a:r>
            <a:endParaRPr lang="en-US" sz="16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04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89088-6B29-4FA0-82AC-A3DD15AC4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PH" sz="4400" dirty="0"/>
              <a:t>Climate Change Vulnerability and Risk Assessment</a:t>
            </a:r>
          </a:p>
        </p:txBody>
      </p:sp>
    </p:spTree>
    <p:extLst>
      <p:ext uri="{BB962C8B-B14F-4D97-AF65-F5344CB8AC3E}">
        <p14:creationId xmlns:p14="http://schemas.microsoft.com/office/powerpoint/2010/main" val="4398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682701"/>
          </a:xfrm>
        </p:spPr>
        <p:txBody>
          <a:bodyPr/>
          <a:lstStyle/>
          <a:p>
            <a:r>
              <a:rPr lang="en-US" dirty="0"/>
              <a:t>Index of Land-use and Population Database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205201" y="1542948"/>
            <a:ext cx="3477882" cy="3055403"/>
            <a:chOff x="389188" y="1668997"/>
            <a:chExt cx="2061760" cy="3055403"/>
          </a:xfrm>
        </p:grpSpPr>
        <p:sp>
          <p:nvSpPr>
            <p:cNvPr id="42" name="Round Same Side Corner Rectangle 41"/>
            <p:cNvSpPr/>
            <p:nvPr/>
          </p:nvSpPr>
          <p:spPr>
            <a:xfrm>
              <a:off x="393548" y="1668997"/>
              <a:ext cx="2057400" cy="457200"/>
            </a:xfrm>
            <a:prstGeom prst="round2SameRect">
              <a:avLst/>
            </a:prstGeom>
            <a:solidFill>
              <a:srgbClr val="1F85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Adaptive Capacity</a:t>
              </a:r>
            </a:p>
          </p:txBody>
        </p:sp>
        <p:sp>
          <p:nvSpPr>
            <p:cNvPr id="43" name="Round Same Side Corner Rectangle 42"/>
            <p:cNvSpPr/>
            <p:nvPr/>
          </p:nvSpPr>
          <p:spPr>
            <a:xfrm>
              <a:off x="389188" y="2141561"/>
              <a:ext cx="2057400" cy="2582839"/>
            </a:xfrm>
            <a:prstGeom prst="round2SameRect">
              <a:avLst>
                <a:gd name="adj1" fmla="val 0"/>
                <a:gd name="adj2" fmla="val 4757"/>
              </a:avLst>
            </a:prstGeom>
            <a:gradFill flip="none" rotWithShape="1">
              <a:gsLst>
                <a:gs pos="0">
                  <a:srgbClr val="00B0F0"/>
                </a:gs>
                <a:gs pos="100000">
                  <a:srgbClr val="0088D2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latin typeface="+mj-lt"/>
                </a:rPr>
                <a:t>Population Literacy Rate</a:t>
              </a:r>
            </a:p>
            <a:p>
              <a:r>
                <a:rPr lang="en-US" sz="1600" dirty="0">
                  <a:latin typeface="+mj-lt"/>
                </a:rPr>
                <a:t> Employed Population</a:t>
              </a:r>
            </a:p>
            <a:p>
              <a:r>
                <a:rPr lang="en-US" sz="1600" dirty="0">
                  <a:latin typeface="+mj-lt"/>
                </a:rPr>
                <a:t> %Access to flood mitigation infrastructure</a:t>
              </a:r>
            </a:p>
            <a:p>
              <a:r>
                <a:rPr lang="en-US" sz="1600" dirty="0">
                  <a:latin typeface="+mj-lt"/>
                </a:rPr>
                <a:t> % HH with access to information)</a:t>
              </a:r>
            </a:p>
            <a:p>
              <a:r>
                <a:rPr lang="en-US" sz="1600" dirty="0">
                  <a:latin typeface="+mj-lt"/>
                </a:rPr>
                <a:t> % HH with Access to Sanitary Toilet</a:t>
              </a:r>
            </a:p>
            <a:p>
              <a:r>
                <a:rPr lang="en-US" sz="1600" dirty="0">
                  <a:latin typeface="+mj-lt"/>
                </a:rPr>
                <a:t>Capacity of government to make investments in CCA-DRR </a:t>
              </a:r>
            </a:p>
            <a:p>
              <a:endParaRPr lang="en-US" sz="1600" dirty="0">
                <a:latin typeface="+mj-lt"/>
              </a:endParaRPr>
            </a:p>
            <a:p>
              <a:endParaRPr lang="en-US" dirty="0">
                <a:latin typeface="+mj-lt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620948" y="1538203"/>
            <a:ext cx="2013909" cy="3060148"/>
            <a:chOff x="7250941" y="1664252"/>
            <a:chExt cx="2057400" cy="3060148"/>
          </a:xfrm>
        </p:grpSpPr>
        <p:sp>
          <p:nvSpPr>
            <p:cNvPr id="33" name="Round Same Side Corner Rectangle 32"/>
            <p:cNvSpPr/>
            <p:nvPr/>
          </p:nvSpPr>
          <p:spPr>
            <a:xfrm>
              <a:off x="7250941" y="1664252"/>
              <a:ext cx="2057400" cy="457200"/>
            </a:xfrm>
            <a:prstGeom prst="round2SameRect">
              <a:avLst/>
            </a:prstGeom>
            <a:solidFill>
              <a:srgbClr val="7125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Exposure</a:t>
              </a:r>
            </a:p>
          </p:txBody>
        </p:sp>
        <p:sp>
          <p:nvSpPr>
            <p:cNvPr id="34" name="Round Same Side Corner Rectangle 33"/>
            <p:cNvSpPr/>
            <p:nvPr/>
          </p:nvSpPr>
          <p:spPr>
            <a:xfrm>
              <a:off x="7250941" y="2141561"/>
              <a:ext cx="2057400" cy="2582839"/>
            </a:xfrm>
            <a:prstGeom prst="round2SameRect">
              <a:avLst>
                <a:gd name="adj1" fmla="val 0"/>
                <a:gd name="adj2" fmla="val 4757"/>
              </a:avLst>
            </a:prstGeom>
            <a:gradFill flip="none" rotWithShape="1">
              <a:gsLst>
                <a:gs pos="0">
                  <a:srgbClr val="AF4DDB"/>
                </a:gs>
                <a:gs pos="100000">
                  <a:srgbClr val="71258F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latin typeface="+mj-lt"/>
                </a:rPr>
                <a:t>Affected population</a:t>
              </a:r>
            </a:p>
            <a:p>
              <a:r>
                <a:rPr lang="en-US" sz="1600" dirty="0">
                  <a:latin typeface="+mj-lt"/>
                </a:rPr>
                <a:t>Affected areas</a:t>
              </a:r>
            </a:p>
            <a:p>
              <a:r>
                <a:rPr lang="en-US" sz="1600" dirty="0">
                  <a:latin typeface="+mj-lt"/>
                </a:rPr>
                <a:t>Impacted asset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335329" y="2209800"/>
              <a:ext cx="18886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916850" y="1544340"/>
            <a:ext cx="3470529" cy="3075556"/>
            <a:chOff x="389187" y="1666600"/>
            <a:chExt cx="2057401" cy="3075556"/>
          </a:xfrm>
        </p:grpSpPr>
        <p:sp>
          <p:nvSpPr>
            <p:cNvPr id="46" name="Round Same Side Corner Rectangle 45"/>
            <p:cNvSpPr/>
            <p:nvPr/>
          </p:nvSpPr>
          <p:spPr>
            <a:xfrm>
              <a:off x="389187" y="1666600"/>
              <a:ext cx="2057400" cy="457200"/>
            </a:xfrm>
            <a:prstGeom prst="round2SameRect">
              <a:avLst/>
            </a:prstGeom>
            <a:solidFill>
              <a:srgbClr val="1F85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Sensitivity</a:t>
              </a:r>
            </a:p>
          </p:txBody>
        </p:sp>
        <p:sp>
          <p:nvSpPr>
            <p:cNvPr id="47" name="Round Same Side Corner Rectangle 46"/>
            <p:cNvSpPr/>
            <p:nvPr/>
          </p:nvSpPr>
          <p:spPr>
            <a:xfrm>
              <a:off x="389188" y="2159317"/>
              <a:ext cx="2057400" cy="2582839"/>
            </a:xfrm>
            <a:prstGeom prst="round2SameRect">
              <a:avLst>
                <a:gd name="adj1" fmla="val 0"/>
                <a:gd name="adj2" fmla="val 4757"/>
              </a:avLst>
            </a:prstGeom>
            <a:gradFill flip="none" rotWithShape="1">
              <a:gsLst>
                <a:gs pos="0">
                  <a:srgbClr val="00B0F0"/>
                </a:gs>
                <a:gs pos="100000">
                  <a:srgbClr val="0088D2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latin typeface="+mj-lt"/>
              </a:endParaRPr>
            </a:p>
            <a:p>
              <a:r>
                <a:rPr lang="en-US" sz="1600" dirty="0">
                  <a:latin typeface="+mj-lt"/>
                </a:rPr>
                <a:t>% Affected HH living in semi-permanent, un-permanent, simple houses </a:t>
              </a:r>
            </a:p>
            <a:p>
              <a:r>
                <a:rPr lang="en-US" sz="1600" dirty="0">
                  <a:latin typeface="+mj-lt"/>
                </a:rPr>
                <a:t> % Female population</a:t>
              </a:r>
            </a:p>
            <a:p>
              <a:r>
                <a:rPr lang="en-US" sz="1600" dirty="0">
                  <a:latin typeface="+mj-lt"/>
                </a:rPr>
                <a:t>% Young Population</a:t>
              </a:r>
            </a:p>
            <a:p>
              <a:r>
                <a:rPr lang="en-US" sz="1600" dirty="0">
                  <a:latin typeface="+mj-lt"/>
                </a:rPr>
                <a:t>Old Population (65 and over)</a:t>
              </a:r>
            </a:p>
            <a:p>
              <a:r>
                <a:rPr lang="en-US" sz="1600" dirty="0">
                  <a:latin typeface="+mj-lt"/>
                </a:rPr>
                <a:t>% HH below the Poverty Threshold</a:t>
              </a:r>
            </a:p>
            <a:p>
              <a:r>
                <a:rPr lang="en-US" sz="1600" dirty="0">
                  <a:latin typeface="+mj-lt"/>
                </a:rPr>
                <a:t>% HH Living without access to safe/clean water</a:t>
              </a:r>
            </a:p>
            <a:p>
              <a:endParaRPr lang="en-US" dirty="0">
                <a:latin typeface="+mj-lt"/>
              </a:endParaRPr>
            </a:p>
          </p:txBody>
        </p:sp>
      </p:grpSp>
      <p:sp>
        <p:nvSpPr>
          <p:cNvPr id="48" name="Round Same Side Corner Rectangle 47"/>
          <p:cNvSpPr/>
          <p:nvPr/>
        </p:nvSpPr>
        <p:spPr>
          <a:xfrm>
            <a:off x="2995848" y="4740100"/>
            <a:ext cx="2017396" cy="457200"/>
          </a:xfrm>
          <a:prstGeom prst="round2Same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Vulnerability </a:t>
            </a:r>
          </a:p>
        </p:txBody>
      </p:sp>
      <p:cxnSp>
        <p:nvCxnSpPr>
          <p:cNvPr id="52" name="Straight Connector 51"/>
          <p:cNvCxnSpPr>
            <a:stCxn id="43" idx="1"/>
          </p:cNvCxnSpPr>
          <p:nvPr/>
        </p:nvCxnSpPr>
        <p:spPr>
          <a:xfrm flipH="1">
            <a:off x="1940464" y="4598351"/>
            <a:ext cx="1" cy="37034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8" idx="2"/>
          </p:cNvCxnSpPr>
          <p:nvPr/>
        </p:nvCxnSpPr>
        <p:spPr>
          <a:xfrm flipH="1">
            <a:off x="1940464" y="4968700"/>
            <a:ext cx="10553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6068626" y="4598351"/>
            <a:ext cx="1" cy="37034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5013242" y="4958507"/>
            <a:ext cx="10553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8627902" y="4598351"/>
            <a:ext cx="4356" cy="75488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4004546" y="5197300"/>
            <a:ext cx="2" cy="15593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4004546" y="5353235"/>
            <a:ext cx="462335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6316224" y="5362217"/>
            <a:ext cx="2" cy="15593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ound Same Side Corner Rectangle 64"/>
          <p:cNvSpPr/>
          <p:nvPr/>
        </p:nvSpPr>
        <p:spPr>
          <a:xfrm>
            <a:off x="5380749" y="5515357"/>
            <a:ext cx="2017396" cy="457200"/>
          </a:xfrm>
          <a:prstGeom prst="round2Same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Severity of Consequence Score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9946652" y="1538203"/>
            <a:ext cx="2013909" cy="3060148"/>
            <a:chOff x="7250941" y="1664252"/>
            <a:chExt cx="2057400" cy="3060148"/>
          </a:xfrm>
        </p:grpSpPr>
        <p:sp>
          <p:nvSpPr>
            <p:cNvPr id="67" name="Round Same Side Corner Rectangle 66"/>
            <p:cNvSpPr/>
            <p:nvPr/>
          </p:nvSpPr>
          <p:spPr>
            <a:xfrm>
              <a:off x="7250941" y="1664252"/>
              <a:ext cx="2057400" cy="457200"/>
            </a:xfrm>
            <a:prstGeom prst="round2Same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Hazards</a:t>
              </a:r>
            </a:p>
          </p:txBody>
        </p:sp>
        <p:sp>
          <p:nvSpPr>
            <p:cNvPr id="68" name="Round Same Side Corner Rectangle 67"/>
            <p:cNvSpPr/>
            <p:nvPr/>
          </p:nvSpPr>
          <p:spPr>
            <a:xfrm>
              <a:off x="7250941" y="2141561"/>
              <a:ext cx="2057400" cy="2582839"/>
            </a:xfrm>
            <a:prstGeom prst="round2SameRect">
              <a:avLst>
                <a:gd name="adj1" fmla="val 0"/>
                <a:gd name="adj2" fmla="val 475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+mj-lt"/>
                </a:rPr>
                <a:t>Likelihood of Occurrence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335329" y="2209800"/>
              <a:ext cx="18886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0" name="Straight Connector 69"/>
          <p:cNvCxnSpPr/>
          <p:nvPr/>
        </p:nvCxnSpPr>
        <p:spPr>
          <a:xfrm>
            <a:off x="10953606" y="4581065"/>
            <a:ext cx="0" cy="158494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6316224" y="5991318"/>
            <a:ext cx="0" cy="17469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6316224" y="6166014"/>
            <a:ext cx="462335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8627902" y="6166014"/>
            <a:ext cx="0" cy="17469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ound Same Side Corner Rectangle 76"/>
          <p:cNvSpPr/>
          <p:nvPr/>
        </p:nvSpPr>
        <p:spPr>
          <a:xfrm>
            <a:off x="7534857" y="6359472"/>
            <a:ext cx="2017396" cy="457200"/>
          </a:xfrm>
          <a:prstGeom prst="round2SameRect">
            <a:avLst/>
          </a:prstGeom>
          <a:solidFill>
            <a:srgbClr val="C5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RISK SCORE</a:t>
            </a:r>
          </a:p>
        </p:txBody>
      </p:sp>
    </p:spTree>
    <p:extLst>
      <p:ext uri="{BB962C8B-B14F-4D97-AF65-F5344CB8AC3E}">
        <p14:creationId xmlns:p14="http://schemas.microsoft.com/office/powerpoint/2010/main" val="309360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682701"/>
          </a:xfrm>
        </p:spPr>
        <p:txBody>
          <a:bodyPr/>
          <a:lstStyle/>
          <a:p>
            <a:r>
              <a:rPr lang="en-US" dirty="0"/>
              <a:t>Index of Infrastructure Database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205201" y="1542948"/>
            <a:ext cx="3477882" cy="3055403"/>
            <a:chOff x="389188" y="1668997"/>
            <a:chExt cx="2061760" cy="3055403"/>
          </a:xfrm>
        </p:grpSpPr>
        <p:sp>
          <p:nvSpPr>
            <p:cNvPr id="42" name="Round Same Side Corner Rectangle 41"/>
            <p:cNvSpPr/>
            <p:nvPr/>
          </p:nvSpPr>
          <p:spPr>
            <a:xfrm>
              <a:off x="393548" y="1668997"/>
              <a:ext cx="2057400" cy="457200"/>
            </a:xfrm>
            <a:prstGeom prst="round2SameRect">
              <a:avLst/>
            </a:prstGeom>
            <a:solidFill>
              <a:srgbClr val="1F85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Adaptive Capacity</a:t>
              </a:r>
            </a:p>
          </p:txBody>
        </p:sp>
        <p:sp>
          <p:nvSpPr>
            <p:cNvPr id="43" name="Round Same Side Corner Rectangle 42"/>
            <p:cNvSpPr/>
            <p:nvPr/>
          </p:nvSpPr>
          <p:spPr>
            <a:xfrm>
              <a:off x="389188" y="2141561"/>
              <a:ext cx="2057400" cy="2582839"/>
            </a:xfrm>
            <a:prstGeom prst="round2SameRect">
              <a:avLst>
                <a:gd name="adj1" fmla="val 0"/>
                <a:gd name="adj2" fmla="val 4757"/>
              </a:avLst>
            </a:prstGeom>
            <a:gradFill flip="none" rotWithShape="1">
              <a:gsLst>
                <a:gs pos="0">
                  <a:srgbClr val="00B0F0"/>
                </a:gs>
                <a:gs pos="100000">
                  <a:srgbClr val="0088D2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latin typeface="+mj-lt"/>
                </a:rPr>
                <a:t>City Regulations on hazard mitigation (e.g. zoning, structural design standards, </a:t>
              </a:r>
              <a:r>
                <a:rPr lang="en-US" sz="1600" dirty="0" err="1">
                  <a:latin typeface="+mj-lt"/>
                </a:rPr>
                <a:t>etc</a:t>
              </a:r>
              <a:r>
                <a:rPr lang="en-US" sz="1600" dirty="0">
                  <a:latin typeface="+mj-lt"/>
                </a:rPr>
                <a:t>) </a:t>
              </a:r>
            </a:p>
            <a:p>
              <a:r>
                <a:rPr lang="en-US" sz="1600" dirty="0">
                  <a:latin typeface="+mj-lt"/>
                </a:rPr>
                <a:t>City has financial Resources to invest for DRR and CCA </a:t>
              </a:r>
            </a:p>
            <a:p>
              <a:endParaRPr lang="en-US" dirty="0">
                <a:latin typeface="+mj-lt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620948" y="1538203"/>
            <a:ext cx="2013909" cy="3060148"/>
            <a:chOff x="7250941" y="1664252"/>
            <a:chExt cx="2057400" cy="3060148"/>
          </a:xfrm>
        </p:grpSpPr>
        <p:sp>
          <p:nvSpPr>
            <p:cNvPr id="33" name="Round Same Side Corner Rectangle 32"/>
            <p:cNvSpPr/>
            <p:nvPr/>
          </p:nvSpPr>
          <p:spPr>
            <a:xfrm>
              <a:off x="7250941" y="1664252"/>
              <a:ext cx="2057400" cy="457200"/>
            </a:xfrm>
            <a:prstGeom prst="round2SameRect">
              <a:avLst/>
            </a:prstGeom>
            <a:solidFill>
              <a:srgbClr val="7125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Exposure</a:t>
              </a:r>
            </a:p>
          </p:txBody>
        </p:sp>
        <p:sp>
          <p:nvSpPr>
            <p:cNvPr id="34" name="Round Same Side Corner Rectangle 33"/>
            <p:cNvSpPr/>
            <p:nvPr/>
          </p:nvSpPr>
          <p:spPr>
            <a:xfrm>
              <a:off x="7250941" y="2141561"/>
              <a:ext cx="2057400" cy="2582839"/>
            </a:xfrm>
            <a:prstGeom prst="round2SameRect">
              <a:avLst>
                <a:gd name="adj1" fmla="val 0"/>
                <a:gd name="adj2" fmla="val 4757"/>
              </a:avLst>
            </a:prstGeom>
            <a:gradFill flip="none" rotWithShape="1">
              <a:gsLst>
                <a:gs pos="0">
                  <a:srgbClr val="AF4DDB"/>
                </a:gs>
                <a:gs pos="100000">
                  <a:srgbClr val="71258F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latin typeface="+mj-lt"/>
                </a:rPr>
                <a:t>Affected Length (Linear Kilometer)</a:t>
              </a:r>
            </a:p>
            <a:p>
              <a:r>
                <a:rPr lang="en-US" sz="1600" dirty="0">
                  <a:latin typeface="+mj-lt"/>
                </a:rPr>
                <a:t>Average Affected Value (VND)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335329" y="2209800"/>
              <a:ext cx="18886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916850" y="1544340"/>
            <a:ext cx="3470529" cy="3075556"/>
            <a:chOff x="389187" y="1666600"/>
            <a:chExt cx="2057401" cy="3075556"/>
          </a:xfrm>
        </p:grpSpPr>
        <p:sp>
          <p:nvSpPr>
            <p:cNvPr id="46" name="Round Same Side Corner Rectangle 45"/>
            <p:cNvSpPr/>
            <p:nvPr/>
          </p:nvSpPr>
          <p:spPr>
            <a:xfrm>
              <a:off x="389187" y="1666600"/>
              <a:ext cx="2057400" cy="457200"/>
            </a:xfrm>
            <a:prstGeom prst="round2SameRect">
              <a:avLst/>
            </a:prstGeom>
            <a:solidFill>
              <a:srgbClr val="1F85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Sensitivity</a:t>
              </a:r>
            </a:p>
          </p:txBody>
        </p:sp>
        <p:sp>
          <p:nvSpPr>
            <p:cNvPr id="47" name="Round Same Side Corner Rectangle 46"/>
            <p:cNvSpPr/>
            <p:nvPr/>
          </p:nvSpPr>
          <p:spPr>
            <a:xfrm>
              <a:off x="389188" y="2159317"/>
              <a:ext cx="2057400" cy="2582839"/>
            </a:xfrm>
            <a:prstGeom prst="round2SameRect">
              <a:avLst>
                <a:gd name="adj1" fmla="val 0"/>
                <a:gd name="adj2" fmla="val 4757"/>
              </a:avLst>
            </a:prstGeom>
            <a:gradFill flip="none" rotWithShape="1">
              <a:gsLst>
                <a:gs pos="0">
                  <a:srgbClr val="00B0F0"/>
                </a:gs>
                <a:gs pos="100000">
                  <a:srgbClr val="0088D2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latin typeface="+mj-lt"/>
              </a:endParaRPr>
            </a:p>
            <a:p>
              <a:r>
                <a:rPr lang="en-US" sz="1600" dirty="0">
                  <a:latin typeface="+mj-lt"/>
                </a:rPr>
                <a:t>Damage from previous hazard events </a:t>
              </a:r>
            </a:p>
            <a:p>
              <a:r>
                <a:rPr lang="en-US" dirty="0">
                  <a:latin typeface="+mj-lt"/>
                </a:rPr>
                <a:t>Impacts to industry and livelihood (estimated % loss when affected by hazards)</a:t>
              </a:r>
            </a:p>
          </p:txBody>
        </p:sp>
      </p:grpSp>
      <p:sp>
        <p:nvSpPr>
          <p:cNvPr id="48" name="Round Same Side Corner Rectangle 47"/>
          <p:cNvSpPr/>
          <p:nvPr/>
        </p:nvSpPr>
        <p:spPr>
          <a:xfrm>
            <a:off x="2995848" y="4740100"/>
            <a:ext cx="2017396" cy="457200"/>
          </a:xfrm>
          <a:prstGeom prst="round2Same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Vulnerability </a:t>
            </a:r>
          </a:p>
        </p:txBody>
      </p:sp>
      <p:cxnSp>
        <p:nvCxnSpPr>
          <p:cNvPr id="52" name="Straight Connector 51"/>
          <p:cNvCxnSpPr>
            <a:stCxn id="43" idx="1"/>
          </p:cNvCxnSpPr>
          <p:nvPr/>
        </p:nvCxnSpPr>
        <p:spPr>
          <a:xfrm flipH="1">
            <a:off x="1940464" y="4598351"/>
            <a:ext cx="1" cy="37034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8" idx="2"/>
          </p:cNvCxnSpPr>
          <p:nvPr/>
        </p:nvCxnSpPr>
        <p:spPr>
          <a:xfrm flipH="1">
            <a:off x="1940464" y="4968700"/>
            <a:ext cx="10553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6068626" y="4598351"/>
            <a:ext cx="1" cy="37034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5013242" y="4958507"/>
            <a:ext cx="10553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8627902" y="4598351"/>
            <a:ext cx="4356" cy="75488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4004546" y="5197300"/>
            <a:ext cx="2" cy="15593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4004546" y="5353235"/>
            <a:ext cx="462335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6316224" y="5362217"/>
            <a:ext cx="2" cy="15593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ound Same Side Corner Rectangle 64"/>
          <p:cNvSpPr/>
          <p:nvPr/>
        </p:nvSpPr>
        <p:spPr>
          <a:xfrm>
            <a:off x="5380749" y="5515357"/>
            <a:ext cx="2017396" cy="457200"/>
          </a:xfrm>
          <a:prstGeom prst="round2Same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Severity of Consequence Score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9946652" y="1538203"/>
            <a:ext cx="2013909" cy="3060148"/>
            <a:chOff x="7250941" y="1664252"/>
            <a:chExt cx="2057400" cy="3060148"/>
          </a:xfrm>
        </p:grpSpPr>
        <p:sp>
          <p:nvSpPr>
            <p:cNvPr id="67" name="Round Same Side Corner Rectangle 66"/>
            <p:cNvSpPr/>
            <p:nvPr/>
          </p:nvSpPr>
          <p:spPr>
            <a:xfrm>
              <a:off x="7250941" y="1664252"/>
              <a:ext cx="2057400" cy="457200"/>
            </a:xfrm>
            <a:prstGeom prst="round2Same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Hazards</a:t>
              </a:r>
            </a:p>
          </p:txBody>
        </p:sp>
        <p:sp>
          <p:nvSpPr>
            <p:cNvPr id="68" name="Round Same Side Corner Rectangle 67"/>
            <p:cNvSpPr/>
            <p:nvPr/>
          </p:nvSpPr>
          <p:spPr>
            <a:xfrm>
              <a:off x="7250941" y="2141561"/>
              <a:ext cx="2057400" cy="2582839"/>
            </a:xfrm>
            <a:prstGeom prst="round2SameRect">
              <a:avLst>
                <a:gd name="adj1" fmla="val 0"/>
                <a:gd name="adj2" fmla="val 475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latin typeface="+mj-lt"/>
                </a:rPr>
                <a:t>Likelihood of Occurrence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335329" y="2209800"/>
              <a:ext cx="18886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0" name="Straight Connector 69"/>
          <p:cNvCxnSpPr/>
          <p:nvPr/>
        </p:nvCxnSpPr>
        <p:spPr>
          <a:xfrm>
            <a:off x="10953606" y="4581065"/>
            <a:ext cx="0" cy="158494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6316224" y="5991318"/>
            <a:ext cx="0" cy="17469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6316224" y="6166014"/>
            <a:ext cx="462335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8627902" y="6166014"/>
            <a:ext cx="0" cy="17469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ound Same Side Corner Rectangle 76"/>
          <p:cNvSpPr/>
          <p:nvPr/>
        </p:nvSpPr>
        <p:spPr>
          <a:xfrm>
            <a:off x="7534857" y="6359472"/>
            <a:ext cx="2017396" cy="457200"/>
          </a:xfrm>
          <a:prstGeom prst="round2SameRect">
            <a:avLst/>
          </a:prstGeom>
          <a:solidFill>
            <a:srgbClr val="C5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RISK SCORE</a:t>
            </a:r>
          </a:p>
        </p:txBody>
      </p:sp>
    </p:spTree>
    <p:extLst>
      <p:ext uri="{BB962C8B-B14F-4D97-AF65-F5344CB8AC3E}">
        <p14:creationId xmlns:p14="http://schemas.microsoft.com/office/powerpoint/2010/main" val="173039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89088-6B29-4FA0-82AC-A3DD15AC4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PH" sz="4400" dirty="0"/>
              <a:t>Targets and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7E6167-60F5-495E-9D39-9B26E9027D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H" dirty="0"/>
              <a:t>For Mitigation and Adaptation</a:t>
            </a:r>
          </a:p>
        </p:txBody>
      </p:sp>
    </p:spTree>
    <p:extLst>
      <p:ext uri="{BB962C8B-B14F-4D97-AF65-F5344CB8AC3E}">
        <p14:creationId xmlns:p14="http://schemas.microsoft.com/office/powerpoint/2010/main" val="108280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8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9673-AC7F-4F1F-84E4-F0E5EAAE106D}" type="datetime1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AC0B6C8-B364-43A4-96BE-D66DCE27B268}"/>
              </a:ext>
            </a:extLst>
          </p:cNvPr>
          <p:cNvSpPr txBox="1">
            <a:spLocks/>
          </p:cNvSpPr>
          <p:nvPr/>
        </p:nvSpPr>
        <p:spPr>
          <a:xfrm>
            <a:off x="635413" y="285750"/>
            <a:ext cx="5792020" cy="39875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Meeting with a group of local agencies in Can </a:t>
            </a:r>
            <a:r>
              <a:rPr lang="en-US" dirty="0" err="1">
                <a:solidFill>
                  <a:schemeClr val="tx2"/>
                </a:solidFill>
              </a:rPr>
              <a:t>Tho</a:t>
            </a:r>
            <a:r>
              <a:rPr lang="en-US" dirty="0">
                <a:solidFill>
                  <a:schemeClr val="tx2"/>
                </a:solidFill>
              </a:rPr>
              <a:t> city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/>
                </a:solidFill>
              </a:rPr>
              <a:t>Discussed about CRVA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/>
                </a:solidFill>
              </a:rPr>
              <a:t>Discussed about GHG inventory</a:t>
            </a:r>
            <a:r>
              <a:rPr lang="en-PH" sz="2800" dirty="0">
                <a:solidFill>
                  <a:schemeClr val="accent2"/>
                </a:solidFill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/>
                </a:solidFill>
              </a:rPr>
              <a:t>Discussed about targets and proposed actions</a:t>
            </a:r>
            <a:endParaRPr lang="en-PH" sz="2800" dirty="0">
              <a:solidFill>
                <a:schemeClr val="accent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407" y="285750"/>
            <a:ext cx="3751153" cy="28133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407" y="3213979"/>
            <a:ext cx="3751153" cy="28133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30" y="3265053"/>
            <a:ext cx="4149658" cy="20164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763" y="3710112"/>
            <a:ext cx="5539666" cy="269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83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278B4-816C-4398-AF25-B7154932B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/>
              <a:t>Adaptation Goals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848DA7-B00A-4846-86EE-08699882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2700"/>
            <a:ext cx="410402" cy="228600"/>
          </a:xfrm>
        </p:spPr>
        <p:txBody>
          <a:bodyPr/>
          <a:lstStyle/>
          <a:p>
            <a:fld id="{9CD8D479-8942-46E8-A226-A4E01F7A105C}" type="slidenum">
              <a:rPr lang="en-PH" smtClean="0"/>
              <a:t>9</a:t>
            </a:fld>
            <a:endParaRPr lang="en-P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0F76BA-317F-4F44-95F7-37BF4815C7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3403" y="6134100"/>
            <a:ext cx="1000662" cy="228600"/>
          </a:xfrm>
        </p:spPr>
        <p:txBody>
          <a:bodyPr/>
          <a:lstStyle/>
          <a:p>
            <a:fld id="{6DD1B487-36FD-4CED-B07A-1A81FC6540B1}" type="datetime1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D0BCF2-7DC8-45F7-8228-12F4A3E34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37716" y="6134100"/>
            <a:ext cx="9144259" cy="228600"/>
          </a:xfrm>
        </p:spPr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graphicFrame>
        <p:nvGraphicFramePr>
          <p:cNvPr id="7" name="Table 9">
            <a:extLst>
              <a:ext uri="{FF2B5EF4-FFF2-40B4-BE49-F238E27FC236}">
                <a16:creationId xmlns:a16="http://schemas.microsoft.com/office/drawing/2014/main" id="{B1A77226-84F7-40DC-8DAB-F110F5899A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930999"/>
              </p:ext>
            </p:extLst>
          </p:nvPr>
        </p:nvGraphicFramePr>
        <p:xfrm>
          <a:off x="1637716" y="2411775"/>
          <a:ext cx="9708308" cy="363105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236103">
                  <a:extLst>
                    <a:ext uri="{9D8B030D-6E8A-4147-A177-3AD203B41FA5}">
                      <a16:colId xmlns:a16="http://schemas.microsoft.com/office/drawing/2014/main" val="4268783151"/>
                    </a:ext>
                  </a:extLst>
                </a:gridCol>
                <a:gridCol w="3738336">
                  <a:extLst>
                    <a:ext uri="{9D8B030D-6E8A-4147-A177-3AD203B41FA5}">
                      <a16:colId xmlns:a16="http://schemas.microsoft.com/office/drawing/2014/main" val="3804770427"/>
                    </a:ext>
                  </a:extLst>
                </a:gridCol>
                <a:gridCol w="2733869">
                  <a:extLst>
                    <a:ext uri="{9D8B030D-6E8A-4147-A177-3AD203B41FA5}">
                      <a16:colId xmlns:a16="http://schemas.microsoft.com/office/drawing/2014/main" val="29678247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Elements at Risk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Adaptation Goals/Objectives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Some Considerations </a:t>
                      </a:r>
                      <a:endParaRPr lang="en-P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5857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Population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Effective adaptation to flood risk and Enhance adaptive capacity  for the governmental agencies and the local communities</a:t>
                      </a: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Who will be the focus? </a:t>
                      </a:r>
                    </a:p>
                    <a:p>
                      <a:r>
                        <a:rPr lang="en-US" sz="1400" dirty="0"/>
                        <a:t>Local agencies</a:t>
                      </a:r>
                      <a:r>
                        <a:rPr lang="en-US" sz="1400" baseline="0" dirty="0"/>
                        <a:t> and communities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What Area? # or % to be targeted</a:t>
                      </a:r>
                      <a:endParaRPr lang="en-PH" sz="1050" dirty="0"/>
                    </a:p>
                    <a:p>
                      <a:r>
                        <a:rPr lang="en-US" sz="1400" dirty="0"/>
                        <a:t>Flood: the central area, salinity: the South</a:t>
                      </a:r>
                      <a:r>
                        <a:rPr lang="en-US" sz="1400" baseline="0" dirty="0"/>
                        <a:t> of the city, Riverbank erosion: O Mon, PĐ, BT.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0150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Infrastructure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1. Development of blue-green infrastructure</a:t>
                      </a:r>
                    </a:p>
                    <a:p>
                      <a:pPr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2. Early warning systems for natural disaster reduction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Type of Infrastructure that will be prioritized? </a:t>
                      </a:r>
                    </a:p>
                    <a:p>
                      <a:r>
                        <a:rPr lang="en-US" sz="1400" dirty="0"/>
                        <a:t>- The drainage water systems</a:t>
                      </a:r>
                    </a:p>
                    <a:p>
                      <a:r>
                        <a:rPr lang="en-US" sz="1400" dirty="0"/>
                        <a:t>- The water</a:t>
                      </a:r>
                      <a:r>
                        <a:rPr lang="en-US" sz="1400" baseline="0" dirty="0"/>
                        <a:t> supply system</a:t>
                      </a:r>
                      <a:endParaRPr lang="en-PH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828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Land Use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Effective land use planning  and management approved land-use</a:t>
                      </a:r>
                      <a:r>
                        <a:rPr lang="en-US" sz="1600" b="0" kern="1200" baseline="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 plan </a:t>
                      </a:r>
                      <a:r>
                        <a:rPr lang="en-US" sz="1600" b="0" kern="12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by a competent state agency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What Land Use requires particular attention?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/>
                        <a:t>The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dirty="0"/>
                        <a:t>residential/political/commercial/industrial </a:t>
                      </a:r>
                      <a:r>
                        <a:rPr lang="en-US" sz="1400" baseline="0" dirty="0"/>
                        <a:t>areas</a:t>
                      </a:r>
                      <a:endParaRPr lang="en-PH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715384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6E6A794-41D7-429B-8522-B97EE0766E35}"/>
              </a:ext>
            </a:extLst>
          </p:cNvPr>
          <p:cNvSpPr txBox="1"/>
          <p:nvPr/>
        </p:nvSpPr>
        <p:spPr>
          <a:xfrm>
            <a:off x="1637716" y="1604865"/>
            <a:ext cx="8127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Guiding Question for the Workshop:</a:t>
            </a:r>
          </a:p>
          <a:p>
            <a:r>
              <a:rPr lang="en-US" dirty="0"/>
              <a:t>Considering the findings, what goal should we have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91831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cology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 ecology education photo presentation.potx" id="{C2041BFC-79DD-469A-9C9C-CE3A45FF64F3}" vid="{F6D325B2-35D9-40C5-B4CD-C0A8483D5659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997</Words>
  <Application>Microsoft Office PowerPoint</Application>
  <PresentationFormat>Widescreen</PresentationFormat>
  <Paragraphs>218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Corbel</vt:lpstr>
      <vt:lpstr>Times New Roman</vt:lpstr>
      <vt:lpstr>Ecology 16x9</vt:lpstr>
      <vt:lpstr>Can Tho City Climate Action</vt:lpstr>
      <vt:lpstr>Background</vt:lpstr>
      <vt:lpstr>Can Tho City</vt:lpstr>
      <vt:lpstr>Climate Change Vulnerability and Risk Assessment</vt:lpstr>
      <vt:lpstr>Index of Land-use and Population Database</vt:lpstr>
      <vt:lpstr>Index of Infrastructure Database</vt:lpstr>
      <vt:lpstr>Targets and Objectives</vt:lpstr>
      <vt:lpstr>PowerPoint Presentation</vt:lpstr>
      <vt:lpstr>Adaptation Goals</vt:lpstr>
      <vt:lpstr>Mitigation Target</vt:lpstr>
      <vt:lpstr>6. Priority Adaptation Actions</vt:lpstr>
      <vt:lpstr>Population: Reducing Vulnerabilities and Managing Risks</vt:lpstr>
      <vt:lpstr>Infrastructure: Reducing Vulnerabilities and Managing Risks</vt:lpstr>
      <vt:lpstr>Land-use: Reducing Vulnerabilities and Managing Risks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Action Plan Formulation</dc:title>
  <dc:creator>Maria Adelaida Cea</dc:creator>
  <cp:lastModifiedBy>Maria Adelaida Cea</cp:lastModifiedBy>
  <cp:revision>105</cp:revision>
  <dcterms:created xsi:type="dcterms:W3CDTF">2020-05-03T17:21:38Z</dcterms:created>
  <dcterms:modified xsi:type="dcterms:W3CDTF">2020-12-16T11:16:58Z</dcterms:modified>
</cp:coreProperties>
</file>